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27"/>
  </p:notesMasterIdLst>
  <p:sldIdLst>
    <p:sldId id="257" r:id="rId3"/>
    <p:sldId id="318" r:id="rId4"/>
    <p:sldId id="319" r:id="rId5"/>
    <p:sldId id="259" r:id="rId6"/>
    <p:sldId id="265" r:id="rId7"/>
    <p:sldId id="263" r:id="rId8"/>
    <p:sldId id="278" r:id="rId9"/>
    <p:sldId id="323" r:id="rId10"/>
    <p:sldId id="324" r:id="rId11"/>
    <p:sldId id="312" r:id="rId12"/>
    <p:sldId id="296" r:id="rId13"/>
    <p:sldId id="266" r:id="rId14"/>
    <p:sldId id="313" r:id="rId15"/>
    <p:sldId id="306" r:id="rId16"/>
    <p:sldId id="314" r:id="rId17"/>
    <p:sldId id="307" r:id="rId18"/>
    <p:sldId id="315" r:id="rId19"/>
    <p:sldId id="322" r:id="rId20"/>
    <p:sldId id="316" r:id="rId21"/>
    <p:sldId id="321" r:id="rId22"/>
    <p:sldId id="320" r:id="rId23"/>
    <p:sldId id="317" r:id="rId24"/>
    <p:sldId id="269" r:id="rId25"/>
    <p:sldId id="287" r:id="rId2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Økland" initials="AØ" lastIdx="1" clrIdx="0">
    <p:extLst>
      <p:ext uri="{19B8F6BF-5375-455C-9EA6-DF929625EA0E}">
        <p15:presenceInfo xmlns:p15="http://schemas.microsoft.com/office/powerpoint/2012/main" userId="S::anok@fitjar.kommune.no::a9243da1-0910-44b4-a92b-62bf3bed59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C2"/>
    <a:srgbClr val="FF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26.10.2022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9EAB2-096E-4F1D-AF65-2CD43A9E697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1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69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946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544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>
              <a:solidFill>
                <a:srgbClr val="FF0000"/>
              </a:solidFill>
            </a:endParaRP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9867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652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indent="1270">
              <a:lnSpc>
                <a:spcPct val="104000"/>
              </a:lnSpc>
              <a:spcAft>
                <a:spcPts val="25"/>
              </a:spcAft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4366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554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86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02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974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4105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1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155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19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02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048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79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23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8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39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280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5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00AEC4-FAE7-4743-8AA1-A6B8F28F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BE8489-3A88-4938-A81F-794081AA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F3AC03-BAB7-4822-8512-C0D623C8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EE1A-BC5E-4DD0-9D6F-6CA5A3CADB2C}" type="datetimeFigureOut">
              <a:rPr lang="nn-NO" smtClean="0"/>
              <a:t>26.10.2022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84BAF1-EB3B-48A3-B340-CC0BE10D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FDEB49-40FD-41C2-B955-D0FA9273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3C57-3A69-4C74-9DCE-070F6E9AEB4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65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C85276-6B3E-234C-8180-6D995775C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4CEA4FB1-7327-A841-B39A-38E664DAA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21462A-E334-BC40-9754-75CBE5922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0E5F109F-57BA-884B-9EAE-BD5FFFE32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587982-BD38-4D74-BB6E-4E80692E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2605A7-4CB5-4960-B294-106588C1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888C4F-8FBE-446A-8138-6A435D7C5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EE1A-BC5E-4DD0-9D6F-6CA5A3CADB2C}" type="datetimeFigureOut">
              <a:rPr lang="nn-NO" smtClean="0"/>
              <a:t>26.10.2022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54BAD3-4979-4D9B-AD03-0F2627932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2EC046-C205-4FCC-8E81-FB3ADB564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3C57-3A69-4C74-9DCE-070F6E9AEB4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14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B3B43B-0507-44C8-8ED7-9B02FC0B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3000375"/>
            <a:ext cx="4876800" cy="2743200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AE1A769-F229-49B7-BB92-B1E6B6BF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54730" y="2559090"/>
            <a:ext cx="7797484" cy="398322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E1537A1-2D3E-46E7-914B-32CE52EF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n-NO" sz="1900" b="1" dirty="0">
                <a:solidFill>
                  <a:srgbClr val="FFFFFF"/>
                </a:solidFill>
              </a:rPr>
              <a:t>Budsjettkommentarar for økonomiplanen for helse, sosial og omsorg i perioden 2023-2026. </a:t>
            </a:r>
            <a:br>
              <a:rPr lang="nn-NO" sz="1900" b="1" dirty="0">
                <a:solidFill>
                  <a:srgbClr val="FFFFFF"/>
                </a:solidFill>
              </a:rPr>
            </a:br>
            <a:r>
              <a:rPr lang="nn-NO" sz="1900" b="1" dirty="0">
                <a:solidFill>
                  <a:srgbClr val="FFFFFF"/>
                </a:solidFill>
              </a:rPr>
              <a:t>møte i kommunestyresalen 26.10.22</a:t>
            </a:r>
          </a:p>
        </p:txBody>
      </p:sp>
    </p:spTree>
    <p:extLst>
      <p:ext uri="{BB962C8B-B14F-4D97-AF65-F5344CB8AC3E}">
        <p14:creationId xmlns:p14="http://schemas.microsoft.com/office/powerpoint/2010/main" val="179609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C116D6-E0B8-7C0B-99F2-6C8FE1A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734039"/>
          </a:xfrm>
        </p:spPr>
        <p:txBody>
          <a:bodyPr/>
          <a:lstStyle/>
          <a:p>
            <a:r>
              <a:rPr lang="nn-NO" dirty="0"/>
              <a:t>Administrasjon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DF58F8-7C95-B05C-93CF-6423CDF2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894114"/>
            <a:ext cx="11429998" cy="4545258"/>
          </a:xfrm>
        </p:spPr>
        <p:txBody>
          <a:bodyPr>
            <a:norm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n-NO" sz="1800" dirty="0"/>
          </a:p>
          <a:p>
            <a:pPr fontAlgn="base"/>
            <a:endParaRPr lang="nn-NO" dirty="0"/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n-NO" sz="1800" dirty="0"/>
          </a:p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n-NO" sz="1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800" dirty="0"/>
              <a:t>Helserådgjevarstillinga vert delfinansiert med prosjektmidlar, beløpet i 2023 er kr 178.347,-. </a:t>
            </a:r>
            <a:r>
              <a:rPr lang="nn-NO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dirty="0"/>
              <a:t>Administrasjonen har i 2022 søkt og fått prosjektmidlar til naudsynte tiltak for drift,  opp mot 3,7 mill. Prosjektmidlane går tilførebyggande- og planarbeid på fleire område innan helse- omsorg- og sosialsektoren.</a:t>
            </a:r>
          </a:p>
          <a:p>
            <a:pPr fontAlgn="base"/>
            <a:endParaRPr lang="nn-NO" dirty="0"/>
          </a:p>
          <a:p>
            <a:pPr fontAlgn="base"/>
            <a:r>
              <a:rPr lang="nn-NO" b="1" u="sng" dirty="0"/>
              <a:t>Aktive tiltak: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dirty="0"/>
              <a:t>Diverse nedtrekk for 2022, kr 32 000,-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dirty="0"/>
              <a:t>0,5 årsverk sakshandsamar frå 2025, kr 441 477,-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95A4A0-CB11-DD6A-46CF-C8681393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10075B-BD84-F2F7-89B2-41C353F71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3800DAF-FB55-088D-7A5C-6FE2182D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30" y="2002971"/>
            <a:ext cx="10983684" cy="12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75007F-D9B9-408E-936E-7EF3C6EF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002060"/>
                </a:solidFill>
              </a:rPr>
              <a:t>Støttekontakt og omsorgsløn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8F2F6B-0C85-4D1F-9453-11404B8D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/>
              <a:t>Er økonomiske tiltak som vert nytta i omstillingsarbeid og er med å utsetje tenester på eit høgare omsorgsnivå. 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/>
              <a:t>Tenesta gjev avlastning, tilbod om aktivitet og økonomisk kompensasjon for dei som har høgt  forsytarsansvar.​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/>
              <a:t>Det har i 2022 vore stor auke i behov hjå barn med samansette behov. Dette fortsett inn i 2023.</a:t>
            </a:r>
          </a:p>
          <a:p>
            <a:pPr fontAlgn="base"/>
            <a:r>
              <a:rPr lang="nn-NO" sz="2000" dirty="0"/>
              <a:t>​</a:t>
            </a:r>
          </a:p>
          <a:p>
            <a:pPr fontAlgn="base"/>
            <a:endParaRPr lang="nn-NO" sz="2000" dirty="0"/>
          </a:p>
          <a:p>
            <a:pPr fontAlgn="base"/>
            <a:r>
              <a:rPr lang="nn-NO" sz="2000" b="1" u="sng" dirty="0"/>
              <a:t>Aktive tiltak i 2022:</a:t>
            </a:r>
            <a:r>
              <a:rPr lang="nn-NO" sz="2000" u="sng" dirty="0"/>
              <a:t>​</a:t>
            </a:r>
          </a:p>
          <a:p>
            <a:pPr fontAlgn="base"/>
            <a:r>
              <a:rPr lang="nn-NO" sz="2000" dirty="0"/>
              <a:t>Auka behov for avlastning og støttekontakt, kr 314 806,-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FD1DC1-5629-4C41-9480-D37BB509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5DAABB-E707-4173-812C-9AA13F760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32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58468-FA6A-4C32-8AD7-91CC03B2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5"/>
            <a:ext cx="10439400" cy="467758"/>
          </a:xfrm>
        </p:spPr>
        <p:txBody>
          <a:bodyPr>
            <a:normAutofit fontScale="90000"/>
          </a:bodyPr>
          <a:lstStyle/>
          <a:p>
            <a:r>
              <a:rPr lang="nn-NO" dirty="0"/>
              <a:t>Interkommunale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DC257F-3F40-4D43-A467-05AC82F5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" y="1524000"/>
            <a:ext cx="11312618" cy="4915372"/>
          </a:xfrm>
        </p:spPr>
        <p:txBody>
          <a:bodyPr>
            <a:noAutofit/>
          </a:bodyPr>
          <a:lstStyle/>
          <a:p>
            <a:pPr fontAlgn="base"/>
            <a:r>
              <a:rPr lang="nn-NO" b="1" u="sng" dirty="0"/>
              <a:t>Interkommunal legevakt/IDA</a:t>
            </a:r>
            <a:r>
              <a:rPr lang="en-US" dirty="0"/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Auka aktivitet på legevakt og tyngre og meir komplekse pasientar på 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Tenesta vert styrka med 1,5 årsverk på natt.</a:t>
            </a:r>
            <a:endParaRPr lang="nn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Drifta vert auka med 3,7 % for </a:t>
            </a:r>
            <a:r>
              <a:rPr lang="nn-NO" dirty="0"/>
              <a:t>eigarkommunane. </a:t>
            </a: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Ekstrakostnadar utover dette vert søkt dekka inn gjennom salsinntekter frå deltakarkommunane og resterande beløp kr 628.299,- vert dekka av disposisjonsfondet til selskapet.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 dirty="0"/>
              <a:t>Barneverntenesta: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Budsjett 2023 ligg på same kostnadsnivå til drift tilsvarande 2022, inkl. løns og prisvekst.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Tiltaksbudsjett ligg inne med utgifter knytt til kjende tiltak for barn/familiar per 31.08.22.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r>
              <a:rPr lang="nn-NO" dirty="0"/>
              <a:t>Fitjar kommune har ikkje i dag statlege tiltak, men er sårbar for endringar med behov for statlege tiltak både i og utanfor heimen.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1536A0-9AE7-4B95-A670-901FEDB0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260FAB-AA30-4849-B4C7-EB77882D1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539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D1CCDA-B3ED-E74F-B097-69F015BE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0857"/>
            <a:ext cx="10439400" cy="1034144"/>
          </a:xfrm>
        </p:spPr>
        <p:txBody>
          <a:bodyPr>
            <a:normAutofit fontScale="90000"/>
          </a:bodyPr>
          <a:lstStyle/>
          <a:p>
            <a:r>
              <a:rPr lang="nn-NO" sz="3600" dirty="0"/>
              <a:t>Institusjon/ Fitjar bu og behandlingssenter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235261-82AD-137A-FCA5-089E8FD0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785257"/>
            <a:ext cx="11625943" cy="48985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nn-NO" dirty="0">
              <a:solidFill>
                <a:srgbClr val="FF0000"/>
              </a:solidFill>
            </a:endParaRPr>
          </a:p>
          <a:p>
            <a:endParaRPr lang="nn-NO" dirty="0">
              <a:solidFill>
                <a:srgbClr val="FF0000"/>
              </a:solidFill>
            </a:endParaRPr>
          </a:p>
          <a:p>
            <a:endParaRPr lang="nn-NO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Pasientgruppa som vert lagt inn på sjukheimen er endra. Pasientane er sjukare og treng omfattande hjelp.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vert forventa at kommunen overtek pasientar frå spesialist-helsetenesta på eit tidlegare tidspunkt og ferdigbehandlar i kommunen. Dette krev at kommunen må ha nok kompetanse til å følgje opp krevjande behandling. </a:t>
            </a:r>
          </a:p>
          <a:p>
            <a:endParaRPr lang="nn-NO" dirty="0">
              <a:solidFill>
                <a:srgbClr val="FF0000"/>
              </a:solidFill>
            </a:endParaRPr>
          </a:p>
          <a:p>
            <a:r>
              <a:rPr lang="nn-NO" dirty="0"/>
              <a:t>Det vert føreslått at ein opnar tre nye langtidsplassar på somatisk avdeling, ein går frå fire kortidsplassar til ein i 2023. Avdelinga vert styrka med 1,5 årsverk, frå 01.04.2023.</a:t>
            </a:r>
          </a:p>
          <a:p>
            <a:endParaRPr lang="nn-NO" b="1" u="sng" dirty="0"/>
          </a:p>
          <a:p>
            <a:r>
              <a:rPr lang="nn-NO" b="1" u="sng" dirty="0"/>
              <a:t>Aktive tiltak:</a:t>
            </a:r>
          </a:p>
          <a:p>
            <a:r>
              <a:rPr lang="nn-NO" dirty="0"/>
              <a:t>Opne tre langtidsplassar på somatisk avdeling, styrke bemanninga med 1,5 årsverk, kr 821 339,-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2F6EBE-DD6F-A80D-4C35-A66953FB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29BD2E-9D88-D235-5403-EE5A0C78B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60DFCC-541A-4B21-4677-CDA16C534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3" y="1643742"/>
            <a:ext cx="11125200" cy="10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11BCF-D7E5-4D8C-B7A0-713690DB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1068797"/>
          </a:xfrm>
        </p:spPr>
        <p:txBody>
          <a:bodyPr/>
          <a:lstStyle/>
          <a:p>
            <a:r>
              <a:rPr lang="nn-NO" dirty="0"/>
              <a:t>Institusjonskjøkenet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253DA0-D482-43ED-9B2A-666F272A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Institusjonskjøkenet leverer mat til sjukeheimen, Havnahuset og heimebuande, i tillegg vert det kvar onsdag levert mat til “Aktive saman – matglede". </a:t>
            </a:r>
          </a:p>
          <a:p>
            <a:pPr marL="285750" indent="-285750" algn="just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Ernæring og gode matopplevingar er viktig i god eldreomsorg.</a:t>
            </a:r>
          </a:p>
          <a:p>
            <a:pPr marL="285750" indent="-285750" algn="just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Det vert ikkje lagt til noko prisauke på middag for 2023.</a:t>
            </a: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nn-NO" dirty="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n-NO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Aktive tiltak </a:t>
            </a:r>
          </a:p>
          <a:p>
            <a:r>
              <a:rPr lang="nn-NO" dirty="0"/>
              <a:t>Reduserer drift med ein 10 % stilling, samt utgifter til vikarar, kr  199 739,-</a:t>
            </a:r>
          </a:p>
          <a:p>
            <a:r>
              <a:rPr lang="nn-NO" dirty="0"/>
              <a:t>Auke i utgifter til mat, kr 122 000,-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8CD404-0590-4A17-B216-1D2AE5CF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375262-00B2-496B-AACB-CD47AF67C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024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3234D-E49E-9F13-AE69-E164D33A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Heimebaserte tenester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2E272B-19E3-9DD3-AACE-466F90A9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872343"/>
            <a:ext cx="11179629" cy="456702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nn-NO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nn-NO" dirty="0">
              <a:solidFill>
                <a:srgbClr val="FF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nn-NO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nn-NO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Tenesta har dei største variasjonar både i alderssamansetting og behov.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Omlag 53 personar har tildelt ulike hjelpetiltak, fordelt på heimehjelp/praktisk bistand, matombringing og tryggleiksalarm.</a:t>
            </a:r>
          </a:p>
          <a:p>
            <a:endParaRPr lang="nn-NO" sz="2000" b="1" u="sng" dirty="0"/>
          </a:p>
          <a:p>
            <a:r>
              <a:rPr lang="nn-NO" b="1" u="sng" dirty="0"/>
              <a:t>Aktive tiltak:</a:t>
            </a:r>
          </a:p>
          <a:p>
            <a:r>
              <a:rPr lang="nn-NO" dirty="0"/>
              <a:t>Reduksjon i 5,5 årsverk,  kr 3 051 445,-</a:t>
            </a:r>
          </a:p>
          <a:p>
            <a:r>
              <a:rPr lang="nn-NO" dirty="0"/>
              <a:t>Styrke drifta frå 2024 med 0,85 årsverk, kr 619 791,-.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944882-CD94-0071-372B-81A520C5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B7BFE7-5536-D35D-CCF1-687440C4C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96880C-2C98-7250-BA85-FB02C4EA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1981200"/>
            <a:ext cx="11038114" cy="12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2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E6B424-61A7-445E-B28C-EA9E07C2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Dagsenter for demente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B67A06-88B4-48D5-ADD9-F5891687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87019"/>
            <a:ext cx="10439400" cy="42523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Tilbodet har som mål at demente skal få eit tilbod om aktivitet og at pårørande skal få avlastning.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Lovpålagt teneste frå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Vert føreslått lagt inn under Fitjar- bu og behandlingssenter.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effectLst/>
              </a:rPr>
              <a:t>Det er ikkje lagt inn betalingsauke på tilbodet.</a:t>
            </a:r>
          </a:p>
          <a:p>
            <a:endParaRPr lang="nn-NO" dirty="0"/>
          </a:p>
          <a:p>
            <a:r>
              <a:rPr lang="nn-NO" dirty="0">
                <a:effectLst/>
                <a:cs typeface="Segoe UI" panose="020B0502040204020203" pitchFamily="34" charset="0"/>
              </a:rPr>
              <a:t>I  kommande budsjettperiode blir dagtilbodet for personar med demenssjukdom føreslått redusert frå fem til to dagar per veke. </a:t>
            </a:r>
          </a:p>
          <a:p>
            <a:endParaRPr lang="nn-NO" sz="2000" dirty="0"/>
          </a:p>
          <a:p>
            <a:r>
              <a:rPr lang="nn-NO" b="1" u="sng" dirty="0"/>
              <a:t>Aktive tiltak:</a:t>
            </a:r>
          </a:p>
          <a:p>
            <a:r>
              <a:rPr lang="nn-NO" dirty="0"/>
              <a:t>Reduksjon 0,85 årsverk kr 480 343,-, frå 01.04.2023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B23BED-6840-4C33-A219-A09A65E7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40E4AE5-6767-4BFB-91ED-DCCD22BA9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69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DC8A00-7CC5-7226-1C2B-AADA42C1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5"/>
            <a:ext cx="10439400" cy="755810"/>
          </a:xfrm>
        </p:spPr>
        <p:txBody>
          <a:bodyPr/>
          <a:lstStyle/>
          <a:p>
            <a:r>
              <a:rPr lang="nn-NO" dirty="0"/>
              <a:t>Habiliteringstenesta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8D599-E836-0346-104E-A7D8C3B6D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2446404"/>
            <a:ext cx="11408226" cy="4150340"/>
          </a:xfrm>
        </p:spPr>
        <p:txBody>
          <a:bodyPr>
            <a:normAutofit lnSpcReduction="10000"/>
          </a:bodyPr>
          <a:lstStyle/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nn-NO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nn-NO" dirty="0">
              <a:solidFill>
                <a:srgbClr val="FF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Habiliteringstenesta yt tenester til personar med omfattande og samansette behov, her under </a:t>
            </a: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kjem og</a:t>
            </a: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ressurskrevjande </a:t>
            </a: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tenester,</a:t>
            </a: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dagtilbod i Bakken og VTA arbeidsplassar på Podlen Verkstad AS.  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dirty="0"/>
              <a:t>Ei brukargruppe som er avhengig av kontinuitet, stabilitet og føreseielege tenester.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Ressurskrevjande tenester har ei forventa kostnadsramme i 2023 på opp mot 42,6 mill. Etter anslått refusjon kostar denne tenesteytinga kommunen netto opp mot 22 mill., 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 statsbudsjettet</a:t>
            </a: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 er toppfinansieringsordninga auka med anslått pris- og lønsvekst</a:t>
            </a: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 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dirty="0">
                <a:ea typeface="Calibri" panose="020F0502020204030204" pitchFamily="34" charset="0"/>
                <a:cs typeface="Segoe UI" panose="020B0502040204020203" pitchFamily="34" charset="0"/>
              </a:rPr>
              <a:t>Tilleggskompensasjon for kommunar under 3200 innbyggjarar, lagt inn for kun 2023, 4.1 mill.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B9EC65-13A1-765A-4C20-F2F29820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98781D-378F-0ECE-D47E-5E50FE6B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00628AE-3FCF-68E0-188C-40C12231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9687"/>
            <a:ext cx="1099457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FC8487-62BC-3334-2236-BCFAEC77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Habiliteringstenesta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CDAC5C-EC75-D403-8725-42BB1EED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196445"/>
            <a:ext cx="11331019" cy="4242927"/>
          </a:xfrm>
        </p:spPr>
        <p:txBody>
          <a:bodyPr>
            <a:normAutofit/>
          </a:bodyPr>
          <a:lstStyle/>
          <a:p>
            <a:endParaRPr lang="nn-NO" dirty="0"/>
          </a:p>
          <a:p>
            <a:r>
              <a:rPr lang="nn-NO" sz="1800" b="1" u="sng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Teneste 2340 Aktivisering til eldre og funksjonshemma</a:t>
            </a: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nn-NO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Ein føresetnad for å ikkje få vekst i tenesta er å ha eit godt aktivitetstilbod, slik at ein kan få fram gode tiltak som famnar om fleire personar, og unngå einetiltak som krev høg bemanningsfaktor.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Lagt inn i investeringsbudsjett, utgreiingsarbeid i 2024 og nytt bygg i 2025.</a:t>
            </a:r>
          </a:p>
          <a:p>
            <a:endParaRPr lang="nn-NO" b="1" u="sng" dirty="0"/>
          </a:p>
          <a:p>
            <a:endParaRPr lang="nn-NO" b="1" u="sng" dirty="0"/>
          </a:p>
          <a:p>
            <a:r>
              <a:rPr lang="nn-NO" b="1" u="sng" dirty="0"/>
              <a:t>Aktive tiltak:</a:t>
            </a:r>
          </a:p>
          <a:p>
            <a:r>
              <a:rPr lang="nn-NO" dirty="0"/>
              <a:t>Flytte matfellesskapet frå seniorsenteret til sjukeheimen, kr 21.000,-</a:t>
            </a:r>
          </a:p>
          <a:p>
            <a:r>
              <a:rPr lang="nn-NO" dirty="0"/>
              <a:t>100 % stilling til koordinator for dei kommunale dag- og aktivitetstilboda frå 2024, kr 679 195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6CB850-271B-DB98-1DD4-A704DB74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6F554-3486-5C28-ABC7-901802A48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675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B88B1-F35B-3298-D803-53BC3540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876"/>
            <a:ext cx="10439400" cy="962285"/>
          </a:xfrm>
        </p:spPr>
        <p:txBody>
          <a:bodyPr/>
          <a:lstStyle/>
          <a:p>
            <a:r>
              <a:rPr lang="nn-NO" dirty="0"/>
              <a:t>Helsespesialistane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CE7838-D5C7-56A0-D452-87D2940F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2517568"/>
            <a:ext cx="11593284" cy="4340431"/>
          </a:xfrm>
        </p:spPr>
        <p:txBody>
          <a:bodyPr>
            <a:normAutofit/>
          </a:bodyPr>
          <a:lstStyle/>
          <a:p>
            <a:pPr fontAlgn="base"/>
            <a:r>
              <a:rPr lang="nn-NO" sz="1900" b="1" u="sng" dirty="0"/>
              <a:t>Legetenesta</a:t>
            </a:r>
            <a:r>
              <a:rPr lang="en-US" sz="1900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Legetenesta vert vidareført med tre fastlegeheimlar og ein stilling til lege i spesialisering (LIS1), samt 2,1 årsverk til helsepersonell</a:t>
            </a:r>
            <a:endParaRPr lang="nn-NO" sz="19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Alle fastlegeheimlane  er ikkje besett, og ein har nytta vikarbyrå gjennom heile 2022 for å dekke inn fastlegelistene. 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B116C2-5D16-F15D-970E-8F83649B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9024DA-40B9-1FD6-45EB-FAB1C8037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CFA4444-7856-35B3-C66A-7F45EF89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7" y="1380913"/>
            <a:ext cx="11299370" cy="8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3E5E7-3D5C-9920-DD98-D81FDBCC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002060"/>
                </a:solidFill>
              </a:rPr>
              <a:t>Budsjett utvikling 2021-2023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D1E1FF-6AC5-9685-3CC4-A8A709B9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A68B1C-C493-2FED-60B0-E4B08954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D2406B95-C7D7-1A06-8240-771AA9585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2057400"/>
            <a:ext cx="10940143" cy="4539343"/>
          </a:xfrm>
        </p:spPr>
      </p:pic>
    </p:spTree>
    <p:extLst>
      <p:ext uri="{BB962C8B-B14F-4D97-AF65-F5344CB8AC3E}">
        <p14:creationId xmlns:p14="http://schemas.microsoft.com/office/powerpoint/2010/main" val="120618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86C60-3D8A-EE31-EBF3-3F86DC75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Helsespesialistane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48046B-EB5A-2417-DBCF-2D60E565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n-NO" sz="1800" b="1" u="sng" dirty="0"/>
              <a:t>Fysioterapeut</a:t>
            </a:r>
            <a:r>
              <a:rPr lang="en-US" sz="18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/>
              <a:t>Tenesta vert vidareført med ei 90 % kommunal fastløna stilling , </a:t>
            </a:r>
            <a:r>
              <a:rPr lang="nn-NO" dirty="0"/>
              <a:t>50 % stilling som</a:t>
            </a:r>
            <a:r>
              <a:rPr lang="nn-NO" sz="1800" dirty="0"/>
              <a:t> ergoterapeut, 10 % stilling til koordinerande eining og 220 stillingar til fysioterapeutar med  kommunale driftstilskot, fordelt på tre fysioterapeutar. </a:t>
            </a:r>
            <a:r>
              <a:rPr lang="en-US" sz="18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Tenesta erfarer stor pågang for oppfølging og opptrening, og ein ser ei stor auke kring barn. I tillegg er det mykje arbeid med søknad, tilrettelegging og utprøving av hjelpemidlar.</a:t>
            </a:r>
          </a:p>
          <a:p>
            <a:pPr fontAlgn="base"/>
            <a:endParaRPr lang="nn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1800" b="1" u="sng" dirty="0"/>
              <a:t>Passive tiltak på</a:t>
            </a:r>
            <a:r>
              <a:rPr lang="nn-NO" sz="1800" dirty="0"/>
              <a:t>:</a:t>
            </a:r>
          </a:p>
          <a:p>
            <a:pPr fontAlgn="base"/>
            <a:r>
              <a:rPr lang="nn-NO" sz="1800" dirty="0"/>
              <a:t>10 % fastløna fysioterapeut, kr 51 051,-</a:t>
            </a:r>
          </a:p>
          <a:p>
            <a:pPr fontAlgn="base"/>
            <a:r>
              <a:rPr lang="nn-NO" sz="1800" dirty="0"/>
              <a:t>20 % ergoterapeut, kr 117 339,-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21DACF-5B4B-3070-01D4-673639B7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07A500-E155-9B48-AC31-1D19CECFE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07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2B11E-5826-1E41-3E78-9F3FA1A0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Helsespesialistane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8546F-D7D6-1770-37DB-35CDD18E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n-NO" sz="1800" b="1" u="sng" dirty="0"/>
              <a:t>Psykiatritenesta</a:t>
            </a:r>
            <a:r>
              <a:rPr lang="en-US" sz="18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/>
              <a:t>Tenesta vert vidareført med 1,8 stillingar med psykiatrisk sjukepleiar.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/>
              <a:t>​Tenesta erfarer ein aukande etterspurnad. Tenesta har fått statlege prosjektmidlar slik at ein har moglegheit å styrke tenesta med 20 % stilling ut 2023. </a:t>
            </a:r>
          </a:p>
          <a:p>
            <a:endParaRPr lang="nn-NO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vart i revidert budsjett lagt inn midlar for å tilsette ein einingsleiar for psykisk helse, ergo- og fysioterapi- og rustenesta, for å samordne tenesta betre. </a:t>
            </a:r>
          </a:p>
          <a:p>
            <a:endParaRPr lang="nn-NO" sz="1800" b="1" u="sng" dirty="0"/>
          </a:p>
          <a:p>
            <a:r>
              <a:rPr lang="nn-NO" sz="1800" b="1" u="sng" dirty="0"/>
              <a:t>Aktive tiltak:</a:t>
            </a:r>
          </a:p>
          <a:p>
            <a:r>
              <a:rPr lang="nn-NO" sz="1800" dirty="0"/>
              <a:t>Reduksjon i 30 % leiarressurs, kr 249 194</a:t>
            </a:r>
            <a:endParaRPr lang="en-US" sz="1800" dirty="0"/>
          </a:p>
          <a:p>
            <a:pPr fontAlgn="base"/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B1E201-1239-D0C7-31F4-6BA31B40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E857F17-C1DC-4CE5-890E-AC105E7A2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562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86B37-7521-0CAE-A8B6-53872887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365125"/>
          </a:xfrm>
        </p:spPr>
        <p:txBody>
          <a:bodyPr>
            <a:normAutofit fontScale="90000"/>
          </a:bodyPr>
          <a:lstStyle/>
          <a:p>
            <a:r>
              <a:rPr lang="nn-NO" dirty="0"/>
              <a:t>NAV- 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0EA70B-70FD-B3DD-1245-A263B2BD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534887"/>
            <a:ext cx="11625943" cy="5508170"/>
          </a:xfrm>
        </p:spPr>
        <p:txBody>
          <a:bodyPr>
            <a:normAutofit/>
          </a:bodyPr>
          <a:lstStyle/>
          <a:p>
            <a:endParaRPr lang="nn-NO" b="1" u="sng" dirty="0">
              <a:solidFill>
                <a:srgbClr val="FF0000"/>
              </a:solidFill>
            </a:endParaRPr>
          </a:p>
          <a:p>
            <a:endParaRPr lang="nn-NO" b="1" u="sng" dirty="0">
              <a:solidFill>
                <a:srgbClr val="FF0000"/>
              </a:solidFill>
            </a:endParaRPr>
          </a:p>
          <a:p>
            <a:endParaRPr lang="nn-NO" sz="1600" b="1" u="sng" dirty="0"/>
          </a:p>
          <a:p>
            <a:r>
              <a:rPr lang="nn-NO" sz="1600" b="1" u="sng" dirty="0"/>
              <a:t>Sosial rådgjeving: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n-NO" sz="1600" dirty="0"/>
              <a:t>Fokus på individretta tiltak og ressursinnsats, med meir individuell oppfølging både mot økonomisk rettleiing og aktivitetsplikt.</a:t>
            </a:r>
          </a:p>
          <a:p>
            <a:endParaRPr lang="nn-NO" sz="1600" dirty="0"/>
          </a:p>
          <a:p>
            <a:r>
              <a:rPr lang="nn-NO" sz="1600" dirty="0"/>
              <a:t> </a:t>
            </a:r>
            <a:r>
              <a:rPr lang="nn-NO" sz="1600" b="1" u="sng" dirty="0"/>
              <a:t>Prosjektstillingar som følgjer opp ungdom tett: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Prosjektstilling/ungdomskoordinator</a:t>
            </a:r>
            <a:r>
              <a:rPr lang="nn-NO" sz="1600" dirty="0">
                <a:ea typeface="Times New Roman" panose="02020603050405020304" pitchFamily="18" charset="0"/>
                <a:cs typeface="Segoe UI" panose="020B0502040204020203" pitchFamily="34" charset="0"/>
              </a:rPr>
              <a:t> frå 2021.</a:t>
            </a:r>
            <a:endParaRPr lang="nn-NO" sz="1600" dirty="0"/>
          </a:p>
          <a:p>
            <a:pPr marL="342900" indent="-342900">
              <a:buFont typeface="+mj-lt"/>
              <a:buAutoNum type="arabicPeriod"/>
            </a:pPr>
            <a:r>
              <a:rPr lang="nn-NO" sz="1600" dirty="0"/>
              <a:t>Prosjektstilling/Samansette tenester/rus; arbeider tett opp mot rusavhengige og ungdom mot aktivitet «Laget».  </a:t>
            </a:r>
          </a:p>
          <a:p>
            <a:endParaRPr lang="nn-NO" sz="1600" dirty="0"/>
          </a:p>
          <a:p>
            <a:r>
              <a:rPr lang="nn-NO" sz="1600" b="1" u="sng" dirty="0"/>
              <a:t>Aktive tiltak:</a:t>
            </a:r>
          </a:p>
          <a:p>
            <a:r>
              <a:rPr lang="nn-NO" sz="1600" dirty="0"/>
              <a:t>1 årsverk for vidareføring av tiltaket «Laget» frå 2024: kr 611 274,-</a:t>
            </a:r>
          </a:p>
          <a:p>
            <a:r>
              <a:rPr lang="nn-NO" sz="1600" b="1" u="sng" dirty="0"/>
              <a:t>Passive tiltak</a:t>
            </a:r>
          </a:p>
          <a:p>
            <a:r>
              <a:rPr lang="nn-NO" sz="1600" dirty="0"/>
              <a:t>0,5 årsverk «Laget og Ungdomskoordinator» frå 2023, kr 331 748,- med opptrapping i økonomiperioden.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16652F-43CB-72CF-659B-823CD7E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BD14B5-6331-70AD-B6BD-83C0694EC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FA66691-FBB5-2FE9-DBA3-4AE76450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1169762"/>
            <a:ext cx="11451771" cy="11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D387D-BE6A-4420-80E8-2204D5B4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664046"/>
          </a:xfrm>
        </p:spPr>
        <p:txBody>
          <a:bodyPr/>
          <a:lstStyle/>
          <a:p>
            <a:r>
              <a:rPr lang="nn-NO" dirty="0"/>
              <a:t> Økonomisk sosialhjelp: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77426-9B18-4CBC-9504-4F78C241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356189"/>
            <a:ext cx="10954327" cy="50831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Målet er å hindre at nokon lever under fattigdomsgrensa ved å styrke brukar si tilknyting til arbeid eller utdanning – oppnå eiga evne til forsørging.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Pr. 01.10.22 har kontoret motteke 408 søknadar om sosial stønad, det er registrert 89 aktive </a:t>
            </a:r>
            <a:r>
              <a:rPr lang="nn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brukarar, der 14 av brukarane går på rein sosialhjelp. I 2021 var det registrert 69 aktive brukarar og det vart motteke 426 søknadar om sosial stønad, av dei var det 4 brukarar som gjekk på rein sosialhjelp. Auken på </a:t>
            </a: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brukarar på sosialhjelp har i hovudsak med mottak på flyktningar å gjera.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ea typeface="Times New Roman" panose="02020603050405020304" pitchFamily="18" charset="0"/>
                <a:cs typeface="Segoe UI" panose="020B0502040204020203" pitchFamily="34" charset="0"/>
              </a:rPr>
              <a:t>Budsjettet for 2023 bygger på forventa forbruk i 2022, uavhengig av usikkerheit kring utvikling av straumutgifter og renteoppgang.</a:t>
            </a:r>
          </a:p>
          <a:p>
            <a:endParaRPr lang="nn-NO" b="1" u="sng" dirty="0">
              <a:solidFill>
                <a:srgbClr val="FF0000"/>
              </a:solidFill>
            </a:endParaRPr>
          </a:p>
          <a:p>
            <a:r>
              <a:rPr lang="nn-NO" b="1" u="sng" dirty="0"/>
              <a:t>Kvalifiseringsstønaden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/>
              <a:t>For å stette lovkrav om aktivitetsplikt vert dette tiltaket vidareført med 4,5 tiltak. Dette er i trå med målsetjinga for kommunen.</a:t>
            </a:r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AE399A-61E9-40D1-BA8F-C39976C5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91AC92-BF87-4238-93EB-E2E84C281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385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F37AB8-A4CB-4107-87F8-BD498AD2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60400"/>
            <a:ext cx="10439400" cy="778933"/>
          </a:xfrm>
        </p:spPr>
        <p:txBody>
          <a:bodyPr>
            <a:normAutofit/>
          </a:bodyPr>
          <a:lstStyle/>
          <a:p>
            <a:r>
              <a:rPr lang="nn-NO" dirty="0"/>
              <a:t>NAV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9D7F71-A30F-4403-BFC6-5A9C14FB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48" y="1371601"/>
            <a:ext cx="11539252" cy="5067772"/>
          </a:xfrm>
        </p:spPr>
        <p:txBody>
          <a:bodyPr>
            <a:normAutofit lnSpcReduction="10000"/>
          </a:bodyPr>
          <a:lstStyle/>
          <a:p>
            <a:r>
              <a:rPr lang="nn-NO" b="1" u="sng" dirty="0"/>
              <a:t>Tilbod til personar med rusproblem: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n-NO" dirty="0"/>
              <a:t>Fleire i brukargruppa som har ei svekka helse og treng tettare og omfattande helseoppføling i andre butilhøve enn kva ein i dag har. Ruskonsulentane føl opp med praktisk bistand og helsehjelp.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n-NO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Det er lagt inn i investeringsbudsjettet i 2023 utredning av bustadar for denne gruppa og bygg  i 2024.</a:t>
            </a:r>
          </a:p>
          <a:p>
            <a:pPr>
              <a:lnSpc>
                <a:spcPct val="110000"/>
              </a:lnSpc>
            </a:pPr>
            <a:endParaRPr lang="nn-NO" b="1" u="sng" dirty="0"/>
          </a:p>
          <a:p>
            <a:pPr>
              <a:lnSpc>
                <a:spcPct val="110000"/>
              </a:lnSpc>
            </a:pPr>
            <a:r>
              <a:rPr lang="nn-NO" b="1" u="sng" dirty="0"/>
              <a:t>Aktive tiltak:</a:t>
            </a:r>
          </a:p>
          <a:p>
            <a:pPr>
              <a:lnSpc>
                <a:spcPct val="110000"/>
              </a:lnSpc>
            </a:pPr>
            <a:r>
              <a:rPr lang="nn-NO" dirty="0"/>
              <a:t>Reduksjon i kjøp av HAP-tenester; kr 100 000,-.</a:t>
            </a:r>
          </a:p>
          <a:p>
            <a:pPr>
              <a:lnSpc>
                <a:spcPct val="110000"/>
              </a:lnSpc>
            </a:pPr>
            <a:endParaRPr lang="nn-NO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nn-NO" b="1" u="sng" dirty="0"/>
              <a:t>Flyktningtenesta</a:t>
            </a:r>
          </a:p>
          <a:p>
            <a:pPr marL="1270" indent="1270">
              <a:lnSpc>
                <a:spcPct val="104000"/>
              </a:lnSpc>
              <a:spcAft>
                <a:spcPts val="25"/>
              </a:spcAft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Tenesta er styrka med 1,25 årsverk. </a:t>
            </a:r>
          </a:p>
          <a:p>
            <a:pPr marL="1270" indent="1270">
              <a:lnSpc>
                <a:spcPct val="104000"/>
              </a:lnSpc>
              <a:spcAft>
                <a:spcPts val="25"/>
              </a:spcAft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budsjettert med at kommunen tek imot tilsaman 35 Ukrainske flyktningar i laupet av 2022-2023.</a:t>
            </a:r>
          </a:p>
          <a:p>
            <a:endParaRPr lang="nn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192128-D6F3-48AE-AF09-639B4568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01D514-8B2E-48A1-A0C9-94A1EE227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032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F306-A363-CE1C-E395-1DE95EB7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dirty="0">
                <a:solidFill>
                  <a:srgbClr val="002060"/>
                </a:solidFill>
              </a:rPr>
              <a:t>Budsjett 2023 og økonomiplan for helse og sosial for 2023-2026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FB7AB3-69E2-EBDA-DB12-E0360364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1C680D-956E-50CC-59BE-375916EE2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179F27E6-848C-2816-FBF3-C680C145D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914" y="2220686"/>
            <a:ext cx="11201400" cy="4218686"/>
          </a:xfrm>
        </p:spPr>
      </p:pic>
    </p:spTree>
    <p:extLst>
      <p:ext uri="{BB962C8B-B14F-4D97-AF65-F5344CB8AC3E}">
        <p14:creationId xmlns:p14="http://schemas.microsoft.com/office/powerpoint/2010/main" val="6251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E071E0-8E5A-4FAF-A1D4-ACD25358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002060"/>
                </a:solidFill>
              </a:rPr>
              <a:t>Målsetting for Helse, sosial og omsorg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5EF471-FAF9-452A-BDB3-BC13D297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26.10.2022</a:t>
            </a:fld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375E05-B452-42E0-923F-029EA5607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D692404-2DC9-4CD4-8A82-6B9394BBCB7F}"/>
              </a:ext>
            </a:extLst>
          </p:cNvPr>
          <p:cNvSpPr/>
          <p:nvPr/>
        </p:nvSpPr>
        <p:spPr>
          <a:xfrm>
            <a:off x="914400" y="2513618"/>
            <a:ext cx="1068251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nn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 skal bidra til at kommunen tilpassar tenestene meir til innbyggjarane sine behov, med meir effektive og nyskapande tenester.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 av omsorgsteknologi skal vera med å bidra til trygge og tilpassa tenester og føre til at innbyggjarar med ulike hjelpebehov kan bu i eigen heim.</a:t>
            </a:r>
            <a:r>
              <a:rPr lang="nn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fontAlgn="base"/>
            <a:r>
              <a:rPr lang="nn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 og måloppnåing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Fitjar kommune har kompetente og myndiggjorte medarbeidarar som når måla for tenestene.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Kompetansemobilisering på tvers av avdelingar og fag for å yta tenester der det trengst for brukarane.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132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2F3D0E-E40C-462A-88C6-4EAAEEB5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002060"/>
                </a:solidFill>
              </a:rPr>
              <a:t>Målsetting for Helse, sosial og omsorg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0BEAB0-033F-4336-954E-2C80F4DC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10439400" cy="43057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Styrka nedste trinna i omsorgstrappa: </a:t>
            </a:r>
            <a:r>
              <a:rPr lang="nn-NO" sz="2000" dirty="0">
                <a:solidFill>
                  <a:srgbClr val="000000"/>
                </a:solidFill>
              </a:rPr>
              <a:t>Auka innsats på førebygging, eigenmestring og aktivitet motverkar passivitet og einsemd, og skal slik bidra til at innbyggjarane i kommunen har mindre behov for helse- og omsorgstenester.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rgbClr val="000000"/>
                </a:solidFill>
              </a:rPr>
              <a:t>Ny dimensjonering av dei øvste trinna i omsorgstrappa: Omsorgsbustad – døgnbemanna omsorgsbustad – institusjon, dette vil gje reduserte kostnadar i helse- og omsorgstenestene.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Tidleg tverrfagleg innsats vil få fleire i arbeid og færre på trygd, betra levekåra til sårbare familiar, barn og unge og hindre utanforskap.</a:t>
            </a:r>
            <a:endParaRPr lang="nn-NO" sz="2000" dirty="0">
              <a:solidFill>
                <a:srgbClr val="000000"/>
              </a:solidFill>
            </a:endParaRP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9CA8EC-C896-4589-845B-0B73804B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43B26E-2358-4541-A24B-FB80FC0511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89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9B439-96CD-4D42-97E7-FE3BBBB0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985905"/>
            <a:ext cx="10998200" cy="701494"/>
          </a:xfrm>
        </p:spPr>
        <p:txBody>
          <a:bodyPr>
            <a:normAutofit/>
          </a:bodyPr>
          <a:lstStyle/>
          <a:p>
            <a:r>
              <a:rPr lang="nn-NO" sz="3200" dirty="0"/>
              <a:t>Utfordringsbiletet i Helse, sosial og omsorg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8C91FF-F56A-4FC0-9E83-E8DC033DF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1687399"/>
            <a:ext cx="11862837" cy="517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700" b="1" dirty="0">
                <a:cs typeface="Times New Roman" panose="02020603050405020304" pitchFamily="18" charset="0"/>
              </a:rPr>
              <a:t>Ei «usynleg» og ikkje-kompensert oppgåveoverføring til kommunane: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700" dirty="0">
                <a:cs typeface="Times New Roman" panose="02020603050405020304" pitchFamily="18" charset="0"/>
              </a:rPr>
              <a:t>Nedbygging av døgnplassar – utskrivingsklar men ikkje ferdigbehandla.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700" dirty="0">
                <a:cs typeface="Times New Roman" panose="02020603050405020304" pitchFamily="18" charset="0"/>
              </a:rPr>
              <a:t>Individretta helsetenester - rettigheitar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700" dirty="0">
                <a:cs typeface="Times New Roman" panose="02020603050405020304" pitchFamily="18" charset="0"/>
              </a:rPr>
              <a:t>Krav til profesjoner: lege, ergoterapeut, psykologar, barnekoordinator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700" dirty="0">
                <a:cs typeface="Times New Roman" panose="02020603050405020304" pitchFamily="18" charset="0"/>
              </a:rPr>
              <a:t>Nye reformer t.d samhandlingsreform, barnevern/-oppvekstreform: </a:t>
            </a:r>
            <a:r>
              <a:rPr lang="nn-NO" sz="1700" dirty="0">
                <a:effectLst/>
                <a:cs typeface="Segoe UI" panose="020B0502040204020203" pitchFamily="34" charset="0"/>
              </a:rPr>
              <a:t>endringar i finansiering og tenestutøving</a:t>
            </a:r>
            <a:endParaRPr lang="nn-NO" sz="1700" dirty="0">
              <a:effectLst/>
              <a:cs typeface="Times New Roman" panose="02020603050405020304" pitchFamily="18" charset="0"/>
            </a:endParaRPr>
          </a:p>
          <a:p>
            <a:endParaRPr lang="nn-NO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700" dirty="0"/>
              <a:t>Demografi – 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700" dirty="0"/>
              <a:t>Utfordringar kring rekruttering i fleire faggrupper; spesielt legar og helsepersonell.</a:t>
            </a:r>
          </a:p>
          <a:p>
            <a:endParaRPr lang="nn-NO" sz="1700" dirty="0"/>
          </a:p>
          <a:p>
            <a:pPr fontAlgn="base"/>
            <a:r>
              <a:rPr lang="nn-NO" sz="1700" b="1" dirty="0"/>
              <a:t>Avgjerande at ein får ei dreiing i tenestene.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700" dirty="0"/>
              <a:t>Helse og omsorgsplan vert handsama politisk hausten 2022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700" dirty="0">
                <a:effectLst/>
                <a:cs typeface="Segoe UI" panose="020B0502040204020203" pitchFamily="34" charset="0"/>
              </a:rPr>
              <a:t>Heilskapleg førebyggjande plan i samband med ny barnevernsreform /-oppvekstreform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700" dirty="0"/>
              <a:t>Etaten skal rullere bustadsosial handlingsplan i 2023</a:t>
            </a:r>
          </a:p>
          <a:p>
            <a:endParaRPr lang="nn-NO" sz="7200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CE1BF6-459E-43CC-AB58-6F250D11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D1E399-1ACF-4FD5-A112-D156410A7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91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DE6EF5-1E7D-48BD-A70A-DB08A797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033008"/>
            <a:ext cx="10439400" cy="498509"/>
          </a:xfrm>
        </p:spPr>
        <p:txBody>
          <a:bodyPr>
            <a:normAutofit fontScale="90000"/>
          </a:bodyPr>
          <a:lstStyle/>
          <a:p>
            <a:r>
              <a:rPr lang="nn-NO" sz="3600" dirty="0"/>
              <a:t>Økonomiske utfordring i etaten	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0F0789-D0CE-49F3-82C4-33AD3915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1706252"/>
            <a:ext cx="11896627" cy="4733121"/>
          </a:xfrm>
        </p:spPr>
        <p:txBody>
          <a:bodyPr>
            <a:norm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n-NO" dirty="0">
              <a:solidFill>
                <a:srgbClr val="FF0000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Stramt budsjett fører til reduksjon i tilbod til brukarar, reduksjon av stillingar, og reduksjon av driftspostar.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/>
              <a:t>Krevjande brukarbehov på sjukeheimen og i habilitering – </a:t>
            </a:r>
            <a:r>
              <a:rPr lang="nn-NO" dirty="0">
                <a:solidFill>
                  <a:srgbClr val="000000"/>
                </a:solidFill>
              </a:rPr>
              <a:t>grunnleggjande bemanningsfakt.</a:t>
            </a:r>
            <a:endParaRPr lang="nn-NO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 brukarbehov innan aldersgruppa 0-66 år skapar vekst i tenestene</a:t>
            </a:r>
          </a:p>
          <a:p>
            <a:pPr fontAlgn="base"/>
            <a:r>
              <a:rPr lang="nn-NO" dirty="0"/>
              <a:t>     -Brukar innan ressurskrevjande tenester/utvida tiltak</a:t>
            </a:r>
          </a:p>
          <a:p>
            <a:pPr fontAlgn="base"/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-Fleire born som har behov for avlastning, støttekontakt og foreldre som har krav på  omsorgsløn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/>
              <a:t>Utbetaling av sosialhjelp er budsjettert på same nivå som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Eksterne prosjektmidlar finansierer store deler av einskilde tenester (NAV, psykisk helse, 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Det ligg ikkje noko reserve på tiltaksbudsjett innan barnevern</a:t>
            </a:r>
          </a:p>
          <a:p>
            <a:pPr fontAlgn="base"/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nn-NO" dirty="0"/>
          </a:p>
          <a:p>
            <a:pPr fontAlgn="base"/>
            <a:endParaRPr lang="nn-NO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53B1CB-DA9E-4C3F-B87C-EA2493D9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23C12A1-9F68-40E9-B8C0-AACC290CE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337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21B48-75B6-F2D4-1FC1-628B28C7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795395"/>
          </a:xfrm>
        </p:spPr>
        <p:txBody>
          <a:bodyPr/>
          <a:lstStyle/>
          <a:p>
            <a:r>
              <a:rPr lang="nn-NO" dirty="0"/>
              <a:t>Tiltak for å kome i balanse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675838-92FF-91A2-7007-157F07BF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781299"/>
            <a:ext cx="11020302" cy="46580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Reduksjon av 5,5 årsverk i heimebaserte tenester, frå 01.04.2023.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Opne tre langtidsplassar på sjukeheimen, styrke tenesta med 1,5 årsverk, frå 01.04.2022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Reduserer 0,85 årsverk på dagtilbodet for demente, frå 01.04.2023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Reduserer 0,10 årsverk og vikarutgifter på institusjonskjøkenet 01.01.23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Reduserer med 1,8 årsverk i habiliteringstenesta, frå 01.04.2023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Redusere 0,3 årsverk, i helsespesialisten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Tek ut kjøp av tenester til HAP i Rustenesta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Generelle nedtrekk på helseadministrasjonen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Overfører matfellesskapet frå seniorsenteret til Fitjar bu- og behandlingssenter.</a:t>
            </a:r>
            <a:r>
              <a:rPr lang="nn-NO" sz="2000" dirty="0"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>
                <a:cs typeface="Segoe UI" panose="020B0502040204020203" pitchFamily="34" charset="0"/>
              </a:rPr>
              <a:t>Lagt inn </a:t>
            </a:r>
            <a:r>
              <a:rPr lang="nn-NO" sz="2000" dirty="0"/>
              <a:t> minimum av sjuke/-vikarutgifter i heile etaten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0E99D8-6DF9-950D-2825-1713DCAC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DF4C46-74B0-7500-C918-C21057AC7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67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5E700-2961-0435-2B25-E00CE4F6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Stramt budsjett – retning for økonomiperioden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59B724-D730-AA5E-1092-0660D91C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43579"/>
            <a:ext cx="10439400" cy="4195793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/>
              <a:t>Endra arbeidsmetodar: </a:t>
            </a:r>
          </a:p>
          <a:p>
            <a:pPr fontAlgn="base"/>
            <a:r>
              <a:rPr lang="nn-NO" dirty="0"/>
              <a:t>  -  Digitalisering/omsorgsteknologi/tekniske hjelpemidlar.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Vidareutvikla samarbeidet mellom frivillige lag og organisasjonar og kommunale tenester.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Kompetansemobilisering /</a:t>
            </a:r>
            <a:r>
              <a:rPr lang="nn-NO" dirty="0"/>
              <a:t>Kompetanseheving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/>
              <a:t>Budsjettet slik det ligg føre er stramt – kan gje utfordring kring vikar, rekruttering og sumaravvikling, som forverrar budsjettsituasjonen ytterlegare.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Etaten brukar omlag 109 mill. av fellesskapet sine ressursar. Dette gjer ein forskjell for enkeltpersonar innanfor dei ulike brukargruppene som får </a:t>
            </a:r>
            <a:r>
              <a:rPr lang="nn-NO" dirty="0"/>
              <a:t>gode velferdstenester 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 sz="1800" dirty="0"/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4A84E5-C75D-6D9D-1B2D-F349112D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26.10.2022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70C070-9AF2-BFBF-8486-EEAEC7971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706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2028</Words>
  <Application>Microsoft Office PowerPoint</Application>
  <PresentationFormat>Widescreen</PresentationFormat>
  <Paragraphs>279</Paragraphs>
  <Slides>24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Times New Roman</vt:lpstr>
      <vt:lpstr>Verdana</vt:lpstr>
      <vt:lpstr>Wingdings</vt:lpstr>
      <vt:lpstr>Office-tema</vt:lpstr>
      <vt:lpstr>1_Office-tema</vt:lpstr>
      <vt:lpstr>Budsjettkommentarar for økonomiplanen for helse, sosial og omsorg i perioden 2023-2026.  møte i kommunestyresalen 26.10.22</vt:lpstr>
      <vt:lpstr>Budsjett utvikling 2021-2023</vt:lpstr>
      <vt:lpstr>Budsjett 2023 og økonomiplan for helse og sosial for 2023-2026</vt:lpstr>
      <vt:lpstr>Målsetting for Helse, sosial og omsorg</vt:lpstr>
      <vt:lpstr>Målsetting for Helse, sosial og omsorg</vt:lpstr>
      <vt:lpstr>Utfordringsbiletet i Helse, sosial og omsorg</vt:lpstr>
      <vt:lpstr>Økonomiske utfordring i etaten </vt:lpstr>
      <vt:lpstr>Tiltak for å kome i balanse</vt:lpstr>
      <vt:lpstr>Stramt budsjett – retning for økonomiperioden</vt:lpstr>
      <vt:lpstr>Administrasjon</vt:lpstr>
      <vt:lpstr>Støttekontakt og omsorgsløn</vt:lpstr>
      <vt:lpstr>Interkommunale samarbeid</vt:lpstr>
      <vt:lpstr>Institusjon/ Fitjar bu og behandlingssenter</vt:lpstr>
      <vt:lpstr>Institusjonskjøkenet</vt:lpstr>
      <vt:lpstr>Heimebaserte tenester</vt:lpstr>
      <vt:lpstr>Dagsenter for demente</vt:lpstr>
      <vt:lpstr>Habiliteringstenesta</vt:lpstr>
      <vt:lpstr>Habiliteringstenesta</vt:lpstr>
      <vt:lpstr>Helsespesialistane</vt:lpstr>
      <vt:lpstr>Helsespesialistane forts.</vt:lpstr>
      <vt:lpstr>Helsespesialistane forts.</vt:lpstr>
      <vt:lpstr>NAV- tiltak</vt:lpstr>
      <vt:lpstr> Økonomisk sosialhjelp:</vt:lpstr>
      <vt:lpstr>NAV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Bente Fitjar</cp:lastModifiedBy>
  <cp:revision>164</cp:revision>
  <cp:lastPrinted>2022-10-26T10:08:04Z</cp:lastPrinted>
  <dcterms:created xsi:type="dcterms:W3CDTF">2019-06-21T08:17:48Z</dcterms:created>
  <dcterms:modified xsi:type="dcterms:W3CDTF">2022-10-26T10:54:30Z</dcterms:modified>
</cp:coreProperties>
</file>