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6" r:id="rId3"/>
    <p:sldId id="257" r:id="rId4"/>
    <p:sldId id="258" r:id="rId5"/>
    <p:sldId id="259" r:id="rId6"/>
    <p:sldId id="274" r:id="rId7"/>
    <p:sldId id="277" r:id="rId8"/>
    <p:sldId id="260" r:id="rId9"/>
    <p:sldId id="261" r:id="rId10"/>
    <p:sldId id="263" r:id="rId11"/>
    <p:sldId id="264" r:id="rId12"/>
    <p:sldId id="266" r:id="rId13"/>
    <p:sldId id="267" r:id="rId14"/>
    <p:sldId id="282" r:id="rId15"/>
    <p:sldId id="283" r:id="rId16"/>
    <p:sldId id="268" r:id="rId17"/>
    <p:sldId id="269" r:id="rId18"/>
    <p:sldId id="279" r:id="rId19"/>
    <p:sldId id="280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Karsten Raunholm" initials="JK" lastIdx="1" clrIdx="0">
    <p:extLst>
      <p:ext uri="{19B8F6BF-5375-455C-9EA6-DF929625EA0E}">
        <p15:presenceInfo xmlns:p15="http://schemas.microsoft.com/office/powerpoint/2012/main" userId="S::jora@fitjar.kommune.no::903c27f2-869f-488f-a6a0-c487dc5b2a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A7C2"/>
    <a:srgbClr val="FF0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9"/>
    <p:restoredTop sz="83243" autoAdjust="0"/>
  </p:normalViewPr>
  <p:slideViewPr>
    <p:cSldViewPr snapToGrid="0" snapToObjects="1">
      <p:cViewPr varScale="1">
        <p:scale>
          <a:sx n="146" d="100"/>
          <a:sy n="146" d="100"/>
        </p:scale>
        <p:origin x="8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F533F-06C0-694E-91F2-2F144580C27C}" type="datetimeFigureOut">
              <a:rPr lang="nb-NO" smtClean="0"/>
              <a:t>26.10.2021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7276C-AE21-1544-BB2C-5D6BB5C35B69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279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37276C-AE21-1544-BB2C-5D6BB5C35B69}" type="slidenum">
              <a:rPr lang="nb-NO" smtClean="0"/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11156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EEE35ED8-BFEF-EB40-8B43-4D04CB0E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6A7C2"/>
                </a:solidFill>
              </a:defRPr>
            </a:lvl1pPr>
          </a:lstStyle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945A18FB-7185-7044-85A0-F2989EC478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90303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2AF3C1-9E88-2947-BB9F-1B665B63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40988" cy="1325563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6063F8A-ACD9-3146-8B6B-D7603F14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446402"/>
            <a:ext cx="5083175" cy="69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D4FFC3C-FF8F-F74C-B30D-25465C0C5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3221036"/>
            <a:ext cx="5083175" cy="321833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8467693-381D-F145-A106-78A3E8D357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446402"/>
            <a:ext cx="5183188" cy="69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3E63F49-46FB-EC41-9DAF-D84A70671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21036"/>
            <a:ext cx="5183188" cy="3218336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dato 9">
            <a:extLst>
              <a:ext uri="{FF2B5EF4-FFF2-40B4-BE49-F238E27FC236}">
                <a16:creationId xmlns:a16="http://schemas.microsoft.com/office/drawing/2014/main" id="{A8874EEC-ED73-E44A-AA62-3E43C85D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11" name="Plassholder for lysbildenummer 10">
            <a:extLst>
              <a:ext uri="{FF2B5EF4-FFF2-40B4-BE49-F238E27FC236}">
                <a16:creationId xmlns:a16="http://schemas.microsoft.com/office/drawing/2014/main" id="{E11BA044-BF68-8342-BCE0-242A44FD71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4" name="Plassholder for innhold 3">
            <a:extLst>
              <a:ext uri="{FF2B5EF4-FFF2-40B4-BE49-F238E27FC236}">
                <a16:creationId xmlns:a16="http://schemas.microsoft.com/office/drawing/2014/main" id="{C076FF3D-824D-D44B-8868-A34C44D8C0E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6787813" y="2446402"/>
            <a:ext cx="5181600" cy="3992969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8401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52A5F8-7576-364C-B144-CC1DB39BB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406778AC-7F26-9943-853C-57058E10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3382993-EAED-BD42-B905-F10A6F8EC1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2469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285F6F6-20B3-AD43-93B9-EC929F778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B90EF9-775E-2D45-9DED-E237A3A41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94026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BF26D09-7DBF-6740-9BA7-E9F1000B8E7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525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ktangel 35">
            <a:extLst>
              <a:ext uri="{FF2B5EF4-FFF2-40B4-BE49-F238E27FC236}">
                <a16:creationId xmlns:a16="http://schemas.microsoft.com/office/drawing/2014/main" id="{A355FAF8-8FF8-F24C-A7F7-6BA7F261305A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3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70866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7086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37" name="Plassholder for dato 36">
            <a:extLst>
              <a:ext uri="{FF2B5EF4-FFF2-40B4-BE49-F238E27FC236}">
                <a16:creationId xmlns:a16="http://schemas.microsoft.com/office/drawing/2014/main" id="{1653B0A3-8A87-E14E-8DF2-434C6433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26.10.2021</a:t>
            </a:fld>
            <a:endParaRPr lang="nb-NO" dirty="0"/>
          </a:p>
        </p:txBody>
      </p:sp>
      <p:sp>
        <p:nvSpPr>
          <p:cNvPr id="38" name="Plassholder for lysbildenummer 37">
            <a:extLst>
              <a:ext uri="{FF2B5EF4-FFF2-40B4-BE49-F238E27FC236}">
                <a16:creationId xmlns:a16="http://schemas.microsoft.com/office/drawing/2014/main" id="{6795A824-77B6-AD49-BB94-FEFB49182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0" name="Grafikk 39">
            <a:extLst>
              <a:ext uri="{FF2B5EF4-FFF2-40B4-BE49-F238E27FC236}">
                <a16:creationId xmlns:a16="http://schemas.microsoft.com/office/drawing/2014/main" id="{2CCEB1E2-6133-0B4E-B725-3EE7BBCEE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74C85276-6B3E-234C-8180-6D995775CB6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240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26.10.2021</a:t>
            </a:fld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4CEA4FB1-7327-A841-B39A-38E664DAA6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1771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26.10.2021</a:t>
            </a:fld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12" name="Plassholder for bilde 4">
            <a:extLst>
              <a:ext uri="{FF2B5EF4-FFF2-40B4-BE49-F238E27FC236}">
                <a16:creationId xmlns:a16="http://schemas.microsoft.com/office/drawing/2014/main" id="{7921462A-E334-BC40-9754-75CBE5922D3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345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152C18B0-A7B0-D14B-B429-79B988F07703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5">
              <a:alpha val="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82A946E-BBE9-C549-8262-CBAE87912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6448" y="1122363"/>
            <a:ext cx="6856754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090004E-0E41-0C4B-A3CB-0411547058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6448" y="3602038"/>
            <a:ext cx="6856754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D297CDC4-93FD-9D4B-8F90-4E5CDFD1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26.10.2021</a:t>
            </a:fld>
            <a:endParaRPr lang="nb-NO" dirty="0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0A670A53-442A-CD45-918A-24C1832D58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3B9C306E-AB24-8E43-9269-B5A7047C61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0E5F109F-57BA-884B-9EAE-BD5FFFE326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6750" y="-1"/>
            <a:ext cx="4330700" cy="6857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54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CB5CF3-4A84-FF45-809F-2045CA3CE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A74A36-AE30-DD42-95AE-50EB51E1B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46404"/>
            <a:ext cx="10439400" cy="399296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5" name="Plassholder for dato 14">
            <a:extLst>
              <a:ext uri="{FF2B5EF4-FFF2-40B4-BE49-F238E27FC236}">
                <a16:creationId xmlns:a16="http://schemas.microsoft.com/office/drawing/2014/main" id="{06980C34-22C3-964D-848F-233E03FA0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t>26.10.2021</a:t>
            </a:fld>
            <a:endParaRPr lang="nb-NO" dirty="0"/>
          </a:p>
        </p:txBody>
      </p:sp>
      <p:sp>
        <p:nvSpPr>
          <p:cNvPr id="16" name="Plassholder for lysbildenummer 15">
            <a:extLst>
              <a:ext uri="{FF2B5EF4-FFF2-40B4-BE49-F238E27FC236}">
                <a16:creationId xmlns:a16="http://schemas.microsoft.com/office/drawing/2014/main" id="{F8315672-5ECA-3949-AD15-AD1811092C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879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46402"/>
            <a:ext cx="5105400" cy="39929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6152EC-497A-A64F-8318-5B1EC6A89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6402"/>
            <a:ext cx="5181600" cy="39929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013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2446402"/>
            <a:ext cx="3300230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B6152EC-497A-A64F-8318-5B1EC6A89C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9356" y="2446402"/>
            <a:ext cx="3349487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739CFF65-3AF8-2A4D-AC7C-81874B62B27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04313" y="2446402"/>
            <a:ext cx="3349487" cy="39929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4785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18C0AF2-57A5-2649-8043-B1F825D99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51054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8E0BC5F-989C-3F4D-B0A5-F0A35BF48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46402"/>
            <a:ext cx="5105400" cy="3992969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B6C2ABE1-BB4E-E94E-A897-ACB30E33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508D882-C7DA-7449-AE78-0C695BD9C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93F7FFC-8C9F-5149-A569-B49E0574E0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20070" y="1232451"/>
            <a:ext cx="4833729" cy="4782999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63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2F8DA04-AA5F-1846-B5D5-A1709500E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85904"/>
            <a:ext cx="10439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3AEE05F-6E37-334E-820C-BF451D123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446404"/>
            <a:ext cx="10439400" cy="4077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80CDD40-0145-C949-AF4B-2641688DE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1612" y="418628"/>
            <a:ext cx="10530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86A7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C6B4AAE-417E-6840-951F-FE07DDDF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9681" y="418628"/>
            <a:ext cx="5241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6A7C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01D463A-FC5E-AF45-99CA-E13DF8085A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7790E17B-E3CD-0F47-A451-B219FF456A8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76448" y="266749"/>
            <a:ext cx="2565400" cy="56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50" r:id="rId6"/>
    <p:sldLayoutId id="2147483652" r:id="rId7"/>
    <p:sldLayoutId id="2147483667" r:id="rId8"/>
    <p:sldLayoutId id="2147483666" r:id="rId9"/>
    <p:sldLayoutId id="2147483653" r:id="rId10"/>
    <p:sldLayoutId id="2147483654" r:id="rId11"/>
    <p:sldLayoutId id="2147483655" r:id="rId12"/>
    <p:sldLayoutId id="214748366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E4AEBA-FB58-2240-B0C0-45D5CE245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7676CCD-603A-8444-BCDF-2B772AD62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08B1922-D77E-47D2-ACC0-24EAACCA57FB}"/>
              </a:ext>
            </a:extLst>
          </p:cNvPr>
          <p:cNvSpPr txBox="1"/>
          <p:nvPr/>
        </p:nvSpPr>
        <p:spPr>
          <a:xfrm>
            <a:off x="2175028" y="1413051"/>
            <a:ext cx="8043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OPPVEKST- OG KULTUR</a:t>
            </a:r>
          </a:p>
        </p:txBody>
      </p:sp>
      <p:graphicFrame>
        <p:nvGraphicFramePr>
          <p:cNvPr id="2" name="Tabell 1">
            <a:extLst>
              <a:ext uri="{FF2B5EF4-FFF2-40B4-BE49-F238E27FC236}">
                <a16:creationId xmlns:a16="http://schemas.microsoft.com/office/drawing/2014/main" id="{356A7046-1D47-4E3C-B956-4459E53B5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431449"/>
              </p:ext>
            </p:extLst>
          </p:nvPr>
        </p:nvGraphicFramePr>
        <p:xfrm>
          <a:off x="146958" y="1978090"/>
          <a:ext cx="11732077" cy="1184988"/>
        </p:xfrm>
        <a:graphic>
          <a:graphicData uri="http://schemas.openxmlformats.org/drawingml/2006/table">
            <a:tbl>
              <a:tblPr/>
              <a:tblGrid>
                <a:gridCol w="7037613">
                  <a:extLst>
                    <a:ext uri="{9D8B030D-6E8A-4147-A177-3AD203B41FA5}">
                      <a16:colId xmlns:a16="http://schemas.microsoft.com/office/drawing/2014/main" val="3017029168"/>
                    </a:ext>
                  </a:extLst>
                </a:gridCol>
                <a:gridCol w="1689206">
                  <a:extLst>
                    <a:ext uri="{9D8B030D-6E8A-4147-A177-3AD203B41FA5}">
                      <a16:colId xmlns:a16="http://schemas.microsoft.com/office/drawing/2014/main" val="2060557417"/>
                    </a:ext>
                  </a:extLst>
                </a:gridCol>
                <a:gridCol w="1502629">
                  <a:extLst>
                    <a:ext uri="{9D8B030D-6E8A-4147-A177-3AD203B41FA5}">
                      <a16:colId xmlns:a16="http://schemas.microsoft.com/office/drawing/2014/main" val="506471664"/>
                    </a:ext>
                  </a:extLst>
                </a:gridCol>
                <a:gridCol w="1502629">
                  <a:extLst>
                    <a:ext uri="{9D8B030D-6E8A-4147-A177-3AD203B41FA5}">
                      <a16:colId xmlns:a16="http://schemas.microsoft.com/office/drawing/2014/main" val="3064373021"/>
                    </a:ext>
                  </a:extLst>
                </a:gridCol>
              </a:tblGrid>
              <a:tr h="724160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n-NO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Rekneskap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Budsjett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Budsjett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925358"/>
                  </a:ext>
                </a:extLst>
              </a:tr>
              <a:tr h="460828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n-NO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824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026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82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682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15826"/>
                  </a:ext>
                </a:extLst>
              </a:tr>
            </a:tbl>
          </a:graphicData>
        </a:graphic>
      </p:graphicFrame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470FD692-F8B4-4A69-BE76-B1BB9E0BD3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186107"/>
              </p:ext>
            </p:extLst>
          </p:nvPr>
        </p:nvGraphicFramePr>
        <p:xfrm>
          <a:off x="146959" y="3163076"/>
          <a:ext cx="11732075" cy="3401006"/>
        </p:xfrm>
        <a:graphic>
          <a:graphicData uri="http://schemas.openxmlformats.org/drawingml/2006/table">
            <a:tbl>
              <a:tblPr/>
              <a:tblGrid>
                <a:gridCol w="7225130">
                  <a:extLst>
                    <a:ext uri="{9D8B030D-6E8A-4147-A177-3AD203B41FA5}">
                      <a16:colId xmlns:a16="http://schemas.microsoft.com/office/drawing/2014/main" val="3101334166"/>
                    </a:ext>
                  </a:extLst>
                </a:gridCol>
                <a:gridCol w="1502315">
                  <a:extLst>
                    <a:ext uri="{9D8B030D-6E8A-4147-A177-3AD203B41FA5}">
                      <a16:colId xmlns:a16="http://schemas.microsoft.com/office/drawing/2014/main" val="684981862"/>
                    </a:ext>
                  </a:extLst>
                </a:gridCol>
                <a:gridCol w="1502315">
                  <a:extLst>
                    <a:ext uri="{9D8B030D-6E8A-4147-A177-3AD203B41FA5}">
                      <a16:colId xmlns:a16="http://schemas.microsoft.com/office/drawing/2014/main" val="2235496360"/>
                    </a:ext>
                  </a:extLst>
                </a:gridCol>
                <a:gridCol w="1502315">
                  <a:extLst>
                    <a:ext uri="{9D8B030D-6E8A-4147-A177-3AD203B41FA5}">
                      <a16:colId xmlns:a16="http://schemas.microsoft.com/office/drawing/2014/main" val="917023358"/>
                    </a:ext>
                  </a:extLst>
                </a:gridCol>
              </a:tblGrid>
              <a:tr h="485858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Skule og oppvekstadministrasjon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27 392  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29 542  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27 542  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1553584"/>
                  </a:ext>
                </a:extLst>
              </a:tr>
              <a:tr h="485858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Rimbareid skule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34 276  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36 319  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36 880  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009105"/>
                  </a:ext>
                </a:extLst>
              </a:tr>
              <a:tr h="485858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Øvrebygda skule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5 713  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5 997  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5 997  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650544"/>
                  </a:ext>
                </a:extLst>
              </a:tr>
              <a:tr h="485858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Selevik skule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4 469  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4 524  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4 569  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375422"/>
                  </a:ext>
                </a:extLst>
              </a:tr>
              <a:tr h="485858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Fitjarstølane barnehage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5 551  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6 812  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7 269  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7660002"/>
                  </a:ext>
                </a:extLst>
              </a:tr>
              <a:tr h="485858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Kultur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2028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3 459  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82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2 490  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06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2 737  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066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085138"/>
                  </a:ext>
                </a:extLst>
              </a:tr>
              <a:tr h="485858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Oppvekst og kultur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2028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867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80 860 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82B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6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85 683 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68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869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84 994 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66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06A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6783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800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ADDDC63-0987-4F08-89B6-F61932DB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CBABDA56-A5C2-439A-B054-0C8B0A5448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C589689-F9FE-4140-A8B2-59983F0DA7E6}"/>
              </a:ext>
            </a:extLst>
          </p:cNvPr>
          <p:cNvSpPr txBox="1"/>
          <p:nvPr/>
        </p:nvSpPr>
        <p:spPr>
          <a:xfrm>
            <a:off x="1010978" y="783753"/>
            <a:ext cx="981870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SKULE GENERELT</a:t>
            </a:r>
          </a:p>
          <a:p>
            <a:pPr algn="ctr"/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 færre barn i grunnskulen. 339 Rimbareid. 51 Øvrebygda. 24 </a:t>
            </a: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Selevik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3 % auka i SFO satsane. Full plass vil kosta kr 3.255,-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3 % auke i satsane for kulturskulen: Årleg utgift kr 3.368,- (søskenmoderasjon 30 % for elevplass 2 og 3)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Nedtrekk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driftsmidlar kr 220.000,- 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Overføring av 7. klasse frå Øvrebygda skule til Rimbareid skule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Øvrebygda skule vert føreslått lagt ned frå 01.08.2024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SFO ordninga ved Øvrebygda skule og </a:t>
            </a: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Selevik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skule vert lagt ned frå 01.03.2022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Nedtrekk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 lærar,  og assistent/fagarbeidar ressurs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Inntektsgradert foreldrebetaling for barn på 1. – 4. trinnet som går på SFO etter same lest som for barnehagebarn.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670963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3A8F4D9-9F53-447E-84EF-04207F736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93BFF76-570A-489C-B453-E55B077605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2BE66FE-6708-4968-87B3-3C9E95006A26}"/>
              </a:ext>
            </a:extLst>
          </p:cNvPr>
          <p:cNvSpPr txBox="1"/>
          <p:nvPr/>
        </p:nvSpPr>
        <p:spPr>
          <a:xfrm>
            <a:off x="2024109" y="1136342"/>
            <a:ext cx="80786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DIVERSE OPPLYSNINGAR OM ULIKE AKTIVITETSOMRÅDE</a:t>
            </a:r>
          </a:p>
          <a:p>
            <a:pPr algn="ctr"/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Forventa refusjonar frå andre kommunar ned med om lag kr 0,2 mill.,-. No ca. 2,7 mill.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Prosjektfinansiering av skulefagleg rådgjevar med </a:t>
            </a:r>
          </a:p>
          <a:p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Kr 174.500,-. Prosjektfinansiering av kultursjef kr 100.000,-.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Kostnad til logopedteneste til kr 50.000,-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Anbod transport til bading m.m. vidareført i 2022.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Kommunen kjøper VO tenester av Stord kommune. Kostnad inkl. skyss kr 205.000,-. Ein reduksjon på kr 325.000,- frå sist år. Grunntilskotet vert sett til kr 610.000,-.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97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EE14C10-983D-414E-82FE-3303D9A73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1C1E1B8-3199-4272-A4B2-60B5F72C86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12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B775D59-D4AA-4E29-B4C8-97BE0FFEA2E2}"/>
              </a:ext>
            </a:extLst>
          </p:cNvPr>
          <p:cNvSpPr txBox="1"/>
          <p:nvPr/>
        </p:nvSpPr>
        <p:spPr>
          <a:xfrm>
            <a:off x="310718" y="1171852"/>
            <a:ext cx="114785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RIMBAREID SKULE</a:t>
            </a: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Ressurs intensiv opplæring 19 t – del av lærarnorma</a:t>
            </a:r>
          </a:p>
          <a:p>
            <a:endParaRPr lang="nn-NO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Aktive tiltak: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Reduksjon av 1 lærarårsverk frå 01.08.22 (1 klasse mindre)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Nedtrekk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lærarårsverk frå 01.08.22 (spesialundervisning) </a:t>
            </a:r>
            <a:endParaRPr lang="nn-NO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Nedtrekk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driftsmidlar kr 160.000,-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ekstra naturfagtime frå 01.08.2022</a:t>
            </a:r>
          </a:p>
          <a:p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1E98B89F-6412-4B6F-9884-6C871FA236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7654645"/>
              </p:ext>
            </p:extLst>
          </p:nvPr>
        </p:nvGraphicFramePr>
        <p:xfrm>
          <a:off x="850393" y="1554480"/>
          <a:ext cx="10369295" cy="1874519"/>
        </p:xfrm>
        <a:graphic>
          <a:graphicData uri="http://schemas.openxmlformats.org/drawingml/2006/table">
            <a:tbl>
              <a:tblPr/>
              <a:tblGrid>
                <a:gridCol w="5093207">
                  <a:extLst>
                    <a:ext uri="{9D8B030D-6E8A-4147-A177-3AD203B41FA5}">
                      <a16:colId xmlns:a16="http://schemas.microsoft.com/office/drawing/2014/main" val="4179995952"/>
                    </a:ext>
                  </a:extLst>
                </a:gridCol>
                <a:gridCol w="1915290">
                  <a:extLst>
                    <a:ext uri="{9D8B030D-6E8A-4147-A177-3AD203B41FA5}">
                      <a16:colId xmlns:a16="http://schemas.microsoft.com/office/drawing/2014/main" val="3906709958"/>
                    </a:ext>
                  </a:extLst>
                </a:gridCol>
                <a:gridCol w="1680399">
                  <a:extLst>
                    <a:ext uri="{9D8B030D-6E8A-4147-A177-3AD203B41FA5}">
                      <a16:colId xmlns:a16="http://schemas.microsoft.com/office/drawing/2014/main" val="2487237525"/>
                    </a:ext>
                  </a:extLst>
                </a:gridCol>
                <a:gridCol w="1680399">
                  <a:extLst>
                    <a:ext uri="{9D8B030D-6E8A-4147-A177-3AD203B41FA5}">
                      <a16:colId xmlns:a16="http://schemas.microsoft.com/office/drawing/2014/main" val="3677046712"/>
                    </a:ext>
                  </a:extLst>
                </a:gridCol>
              </a:tblGrid>
              <a:tr h="824789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8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nn-NO" sz="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n-NO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Rekneskap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585262"/>
                  </a:ext>
                </a:extLst>
              </a:tr>
              <a:tr h="524865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8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nn-NO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n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00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805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80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80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7001"/>
                  </a:ext>
                </a:extLst>
              </a:tr>
              <a:tr h="524865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Rimbareid skule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00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04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34 276  </a:t>
                      </a:r>
                      <a:endParaRPr lang="nn-N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805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805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36 319  </a:t>
                      </a:r>
                      <a:endParaRPr lang="nn-N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80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0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36 880  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80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807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94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254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7411D0-E343-4650-9D5B-C1F64574E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D3CD9B6-B853-493D-8D2A-CC2E6ED2F7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13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D697A50-6679-4EB6-9860-6D99FE52F70C}"/>
              </a:ext>
            </a:extLst>
          </p:cNvPr>
          <p:cNvSpPr txBox="1"/>
          <p:nvPr/>
        </p:nvSpPr>
        <p:spPr>
          <a:xfrm>
            <a:off x="671744" y="1203156"/>
            <a:ext cx="10848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ØVREBYGDA SKULE</a:t>
            </a: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Ressurs intensiv opplæring 9 timar – del av lærarnorma</a:t>
            </a:r>
          </a:p>
          <a:p>
            <a:endParaRPr lang="nn-NO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Aktive tiltak: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trinnet vert overført til Rimbareid skule frå 01.08.22 (12 elevar)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Nedtrekk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1,11 lærarårsverk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Nedtrekk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driftsmidlar kr 25.000,-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Nedlegging av SFO ordninga ved Øvrebygda skule med verknad frå 01.03.2022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Nedtrekk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av 0,58 årsverk assistent/fagarbeidar.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ekstra naturfagtime frå 01.08.2022.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C2BD12F2-09F1-4A90-BBC5-B29F7CF42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837175"/>
              </p:ext>
            </p:extLst>
          </p:nvPr>
        </p:nvGraphicFramePr>
        <p:xfrm>
          <a:off x="770709" y="1609345"/>
          <a:ext cx="11227524" cy="1188720"/>
        </p:xfrm>
        <a:graphic>
          <a:graphicData uri="http://schemas.openxmlformats.org/drawingml/2006/table">
            <a:tbl>
              <a:tblPr/>
              <a:tblGrid>
                <a:gridCol w="5466805">
                  <a:extLst>
                    <a:ext uri="{9D8B030D-6E8A-4147-A177-3AD203B41FA5}">
                      <a16:colId xmlns:a16="http://schemas.microsoft.com/office/drawing/2014/main" val="4115507666"/>
                    </a:ext>
                  </a:extLst>
                </a:gridCol>
                <a:gridCol w="2126839">
                  <a:extLst>
                    <a:ext uri="{9D8B030D-6E8A-4147-A177-3AD203B41FA5}">
                      <a16:colId xmlns:a16="http://schemas.microsoft.com/office/drawing/2014/main" val="2829487541"/>
                    </a:ext>
                  </a:extLst>
                </a:gridCol>
                <a:gridCol w="1816940">
                  <a:extLst>
                    <a:ext uri="{9D8B030D-6E8A-4147-A177-3AD203B41FA5}">
                      <a16:colId xmlns:a16="http://schemas.microsoft.com/office/drawing/2014/main" val="2706193523"/>
                    </a:ext>
                  </a:extLst>
                </a:gridCol>
                <a:gridCol w="1816940">
                  <a:extLst>
                    <a:ext uri="{9D8B030D-6E8A-4147-A177-3AD203B41FA5}">
                      <a16:colId xmlns:a16="http://schemas.microsoft.com/office/drawing/2014/main" val="1856276539"/>
                    </a:ext>
                  </a:extLst>
                </a:gridCol>
              </a:tblGrid>
              <a:tr h="134685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8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nn-NO" sz="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n-NO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Rekneskap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801857"/>
                  </a:ext>
                </a:extLst>
              </a:tr>
              <a:tr h="366125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8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nn-NO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n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8F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0F2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98F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0F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775948"/>
                  </a:ext>
                </a:extLst>
              </a:tr>
              <a:tr h="366125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Øvrebygda skule </a:t>
                      </a:r>
                      <a:endParaRPr lang="nn-N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8F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8F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5 713  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F2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F2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5 997  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8F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8F3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5 997  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F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F5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084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79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E54AD7-7D71-4E47-B438-5F04EBCC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791183B-84D6-412D-B578-AD59FC06D2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14</a:t>
            </a:fld>
            <a:endParaRPr lang="nb-NO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2446913-FFD7-4D6D-9A8A-62DE55573040}"/>
              </a:ext>
            </a:extLst>
          </p:cNvPr>
          <p:cNvSpPr txBox="1"/>
          <p:nvPr/>
        </p:nvSpPr>
        <p:spPr>
          <a:xfrm>
            <a:off x="1149531" y="1156063"/>
            <a:ext cx="10204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ØVREBYGDA SKULE</a:t>
            </a:r>
          </a:p>
          <a:p>
            <a:pPr algn="ctr"/>
            <a:endParaRPr lang="nn-N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95C5132E-7A0C-461B-AC48-086C45200B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78326"/>
              </p:ext>
            </p:extLst>
          </p:nvPr>
        </p:nvGraphicFramePr>
        <p:xfrm>
          <a:off x="561703" y="1763016"/>
          <a:ext cx="10851850" cy="1999086"/>
        </p:xfrm>
        <a:graphic>
          <a:graphicData uri="http://schemas.openxmlformats.org/drawingml/2006/table">
            <a:tbl>
              <a:tblPr/>
              <a:tblGrid>
                <a:gridCol w="4617720">
                  <a:extLst>
                    <a:ext uri="{9D8B030D-6E8A-4147-A177-3AD203B41FA5}">
                      <a16:colId xmlns:a16="http://schemas.microsoft.com/office/drawing/2014/main" val="1386067736"/>
                    </a:ext>
                  </a:extLst>
                </a:gridCol>
                <a:gridCol w="1580606">
                  <a:extLst>
                    <a:ext uri="{9D8B030D-6E8A-4147-A177-3AD203B41FA5}">
                      <a16:colId xmlns:a16="http://schemas.microsoft.com/office/drawing/2014/main" val="411698857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3412908592"/>
                    </a:ext>
                  </a:extLst>
                </a:gridCol>
                <a:gridCol w="1521822">
                  <a:extLst>
                    <a:ext uri="{9D8B030D-6E8A-4147-A177-3AD203B41FA5}">
                      <a16:colId xmlns:a16="http://schemas.microsoft.com/office/drawing/2014/main" val="1437035859"/>
                    </a:ext>
                  </a:extLst>
                </a:gridCol>
                <a:gridCol w="1531502">
                  <a:extLst>
                    <a:ext uri="{9D8B030D-6E8A-4147-A177-3AD203B41FA5}">
                      <a16:colId xmlns:a16="http://schemas.microsoft.com/office/drawing/2014/main" val="1975055416"/>
                    </a:ext>
                  </a:extLst>
                </a:gridCol>
              </a:tblGrid>
              <a:tr h="666362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8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nn-NO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n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889990"/>
                  </a:ext>
                </a:extLst>
              </a:tr>
              <a:tr h="666362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800" b="1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nn-NO" sz="8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n-NO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E6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E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2023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0E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2024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0E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2025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E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187018"/>
                  </a:ext>
                </a:extLst>
              </a:tr>
              <a:tr h="666362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Øvrebygda skule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E6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5 997  </a:t>
                      </a:r>
                      <a:endParaRPr lang="nn-N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E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5 530  </a:t>
                      </a:r>
                      <a:endParaRPr lang="nn-N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0E7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2 304  </a:t>
                      </a:r>
                      <a:endParaRPr lang="nn-N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0E8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0  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EA6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9690751"/>
                  </a:ext>
                </a:extLst>
              </a:tr>
            </a:tbl>
          </a:graphicData>
        </a:graphic>
      </p:graphicFrame>
      <p:sp>
        <p:nvSpPr>
          <p:cNvPr id="10" name="TekstSylinder 9">
            <a:extLst>
              <a:ext uri="{FF2B5EF4-FFF2-40B4-BE49-F238E27FC236}">
                <a16:creationId xmlns:a16="http://schemas.microsoft.com/office/drawing/2014/main" id="{18F6759C-1874-451D-ABDB-E107CF8A8BCE}"/>
              </a:ext>
            </a:extLst>
          </p:cNvPr>
          <p:cNvSpPr txBox="1"/>
          <p:nvPr/>
        </p:nvSpPr>
        <p:spPr>
          <a:xfrm>
            <a:off x="855617" y="4069080"/>
            <a:ext cx="106493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Øvrebygda skule vert føreslått lagt ned frå 01.08.2024.</a:t>
            </a:r>
          </a:p>
          <a:p>
            <a:endParaRPr lang="nn-N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Administrasjonen ynskjer parallelt med dette å introdusera “Øvrebygda Arena” som samlingspunkt for lag og organisasjonar, kultur, idrett og frivilligheit i Øvrebygda. Kommunen vil ved realisering vurdere å gå inn med eit årleg tilskot til drift. Uteområdet vil bli oppgradert slik at det vert innbydande og funksjonelt for ulike aktivitetar. </a:t>
            </a:r>
          </a:p>
          <a:p>
            <a:endParaRPr lang="nn-NO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Gymnastikksalen ved Rimbareid skule vert totalrenovert 2023 – 2024.</a:t>
            </a:r>
            <a:endParaRPr lang="nn-N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18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59A53A-F647-4022-B0E6-EE24DFAB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3C1BB76-42BC-49E9-955A-125B22EA74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15</a:t>
            </a:fld>
            <a:endParaRPr lang="nb-NO" dirty="0"/>
          </a:p>
        </p:txBody>
      </p:sp>
      <p:pic>
        <p:nvPicPr>
          <p:cNvPr id="7" name="Bilde 1">
            <a:extLst>
              <a:ext uri="{FF2B5EF4-FFF2-40B4-BE49-F238E27FC236}">
                <a16:creationId xmlns:a16="http://schemas.microsoft.com/office/drawing/2014/main" id="{AD03A504-E6E4-444C-839C-712E2E1C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68" y="773158"/>
            <a:ext cx="9158200" cy="608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010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C6910A6-BEB9-4F02-84DF-C192B652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1CBD647B-0B6E-4E8A-949D-617823B007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16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ABAA0F1-FF89-4BA4-AA9E-13B4FE32F2D5}"/>
              </a:ext>
            </a:extLst>
          </p:cNvPr>
          <p:cNvSpPr txBox="1"/>
          <p:nvPr/>
        </p:nvSpPr>
        <p:spPr>
          <a:xfrm>
            <a:off x="781235" y="1100831"/>
            <a:ext cx="107952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SELEVIK SKULE</a:t>
            </a: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n-N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Ressurs intensiv opplæring 6 timar – del av lærarnorma</a:t>
            </a:r>
          </a:p>
          <a:p>
            <a:endParaRPr lang="nn-NO" sz="1600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sz="16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Aktive tiltak:</a:t>
            </a:r>
            <a:endParaRPr lang="nn-N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Nedtrekk</a:t>
            </a: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driftsmidlar kr 15.000,-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Nedlegging av SFO ordninga ved </a:t>
            </a:r>
            <a:r>
              <a:rPr lang="nn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Selevik</a:t>
            </a: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skule med verknad frå 01.03.2022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Nedtrekk</a:t>
            </a: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0,73 årsverk assistent/fagarbeidar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ekstra naturfagtime frå 01.08.2022</a:t>
            </a:r>
          </a:p>
          <a:p>
            <a:endParaRPr lang="nn-N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1E3307DD-E7AF-4B3F-831C-9FED770DE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3483936"/>
              </p:ext>
            </p:extLst>
          </p:nvPr>
        </p:nvGraphicFramePr>
        <p:xfrm>
          <a:off x="914400" y="1508760"/>
          <a:ext cx="10662081" cy="1435607"/>
        </p:xfrm>
        <a:graphic>
          <a:graphicData uri="http://schemas.openxmlformats.org/drawingml/2006/table">
            <a:tbl>
              <a:tblPr/>
              <a:tblGrid>
                <a:gridCol w="5107577">
                  <a:extLst>
                    <a:ext uri="{9D8B030D-6E8A-4147-A177-3AD203B41FA5}">
                      <a16:colId xmlns:a16="http://schemas.microsoft.com/office/drawing/2014/main" val="3535572782"/>
                    </a:ext>
                  </a:extLst>
                </a:gridCol>
                <a:gridCol w="2098810">
                  <a:extLst>
                    <a:ext uri="{9D8B030D-6E8A-4147-A177-3AD203B41FA5}">
                      <a16:colId xmlns:a16="http://schemas.microsoft.com/office/drawing/2014/main" val="930910923"/>
                    </a:ext>
                  </a:extLst>
                </a:gridCol>
                <a:gridCol w="1727847">
                  <a:extLst>
                    <a:ext uri="{9D8B030D-6E8A-4147-A177-3AD203B41FA5}">
                      <a16:colId xmlns:a16="http://schemas.microsoft.com/office/drawing/2014/main" val="2107822682"/>
                    </a:ext>
                  </a:extLst>
                </a:gridCol>
                <a:gridCol w="1727847">
                  <a:extLst>
                    <a:ext uri="{9D8B030D-6E8A-4147-A177-3AD203B41FA5}">
                      <a16:colId xmlns:a16="http://schemas.microsoft.com/office/drawing/2014/main" val="2829350729"/>
                    </a:ext>
                  </a:extLst>
                </a:gridCol>
              </a:tblGrid>
              <a:tr h="631667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 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Rekneskap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5018"/>
                  </a:ext>
                </a:extLst>
              </a:tr>
              <a:tr h="401970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 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8E0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2020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0E0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2021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0E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0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899920"/>
                  </a:ext>
                </a:extLst>
              </a:tr>
              <a:tr h="401970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Selevik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skule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8E0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8E0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4 469  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0E0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E0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4 524  </a:t>
                      </a:r>
                      <a:endParaRPr lang="nn-NO" sz="20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0E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E4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4 569  </a:t>
                      </a:r>
                      <a:endParaRPr lang="nn-NO" sz="20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E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634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93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CB047B4-2364-442A-81A2-FC2C202B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6CD2D3B-4ED1-4FFE-BC16-7CBEE5DD1C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17</a:t>
            </a:fld>
            <a:endParaRPr lang="nb-NO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D619AE7-9CF4-47D4-AAEF-891D7594E720}"/>
              </a:ext>
            </a:extLst>
          </p:cNvPr>
          <p:cNvSpPr/>
          <p:nvPr/>
        </p:nvSpPr>
        <p:spPr>
          <a:xfrm>
            <a:off x="514905" y="1251752"/>
            <a:ext cx="110526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FITJARSTØLANE BARNEHAGE</a:t>
            </a:r>
          </a:p>
          <a:p>
            <a:pPr algn="ctr"/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Pedagognorm og bemanningsnorm på plass frå 01.08.18. Denne vert vidareført i 2022.</a:t>
            </a:r>
          </a:p>
          <a:p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Har redusert pedagogbemanninga grunna lågare barnetal i barnhagen i 2021</a:t>
            </a:r>
          </a:p>
          <a:p>
            <a:endParaRPr lang="nn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Teneste for barn med nedsett funksjonsevne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sin heimel i barnehagelova § 31 og 37. Gjeld utgifter til spesialpedagogisk hjelp og tilrettelegging for barn med ulike vanskar.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Aktive tiltak: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Styrka tilbod til førskulebarn kr 450.000,-</a:t>
            </a:r>
          </a:p>
        </p:txBody>
      </p:sp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3194A265-BFFE-4D97-BC84-834D075341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62796"/>
              </p:ext>
            </p:extLst>
          </p:nvPr>
        </p:nvGraphicFramePr>
        <p:xfrm>
          <a:off x="624396" y="1682496"/>
          <a:ext cx="10503851" cy="1600200"/>
        </p:xfrm>
        <a:graphic>
          <a:graphicData uri="http://schemas.openxmlformats.org/drawingml/2006/table">
            <a:tbl>
              <a:tblPr/>
              <a:tblGrid>
                <a:gridCol w="5057947">
                  <a:extLst>
                    <a:ext uri="{9D8B030D-6E8A-4147-A177-3AD203B41FA5}">
                      <a16:colId xmlns:a16="http://schemas.microsoft.com/office/drawing/2014/main" val="166887566"/>
                    </a:ext>
                  </a:extLst>
                </a:gridCol>
                <a:gridCol w="2041494">
                  <a:extLst>
                    <a:ext uri="{9D8B030D-6E8A-4147-A177-3AD203B41FA5}">
                      <a16:colId xmlns:a16="http://schemas.microsoft.com/office/drawing/2014/main" val="159720563"/>
                    </a:ext>
                  </a:extLst>
                </a:gridCol>
                <a:gridCol w="1702205">
                  <a:extLst>
                    <a:ext uri="{9D8B030D-6E8A-4147-A177-3AD203B41FA5}">
                      <a16:colId xmlns:a16="http://schemas.microsoft.com/office/drawing/2014/main" val="1611647061"/>
                    </a:ext>
                  </a:extLst>
                </a:gridCol>
                <a:gridCol w="1702205">
                  <a:extLst>
                    <a:ext uri="{9D8B030D-6E8A-4147-A177-3AD203B41FA5}">
                      <a16:colId xmlns:a16="http://schemas.microsoft.com/office/drawing/2014/main" val="383119167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 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Rekneskap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Budsjett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Budsjett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337585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 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889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9099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509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89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493088"/>
                  </a:ext>
                </a:extLst>
              </a:tr>
              <a:tr h="448056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Fitjarstølane barnehage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89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98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5 551  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99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99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6 812  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09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9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7 269  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89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9A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389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3579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BC2D7C3-F3C5-4401-9940-48549989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4798043-E49C-471F-B502-CAAB35259D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18</a:t>
            </a:fld>
            <a:endParaRPr lang="nb-NO" dirty="0"/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9EFE648A-E3CA-4652-8B34-9D5D709D7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086747"/>
              </p:ext>
            </p:extLst>
          </p:nvPr>
        </p:nvGraphicFramePr>
        <p:xfrm>
          <a:off x="839756" y="1800808"/>
          <a:ext cx="10403631" cy="1379562"/>
        </p:xfrm>
        <a:graphic>
          <a:graphicData uri="http://schemas.openxmlformats.org/drawingml/2006/table">
            <a:tbl>
              <a:tblPr/>
              <a:tblGrid>
                <a:gridCol w="5097313">
                  <a:extLst>
                    <a:ext uri="{9D8B030D-6E8A-4147-A177-3AD203B41FA5}">
                      <a16:colId xmlns:a16="http://schemas.microsoft.com/office/drawing/2014/main" val="1229659256"/>
                    </a:ext>
                  </a:extLst>
                </a:gridCol>
                <a:gridCol w="1934390">
                  <a:extLst>
                    <a:ext uri="{9D8B030D-6E8A-4147-A177-3AD203B41FA5}">
                      <a16:colId xmlns:a16="http://schemas.microsoft.com/office/drawing/2014/main" val="1260207629"/>
                    </a:ext>
                  </a:extLst>
                </a:gridCol>
                <a:gridCol w="1685964">
                  <a:extLst>
                    <a:ext uri="{9D8B030D-6E8A-4147-A177-3AD203B41FA5}">
                      <a16:colId xmlns:a16="http://schemas.microsoft.com/office/drawing/2014/main" val="95494813"/>
                    </a:ext>
                  </a:extLst>
                </a:gridCol>
                <a:gridCol w="1685964">
                  <a:extLst>
                    <a:ext uri="{9D8B030D-6E8A-4147-A177-3AD203B41FA5}">
                      <a16:colId xmlns:a16="http://schemas.microsoft.com/office/drawing/2014/main" val="4232897568"/>
                    </a:ext>
                  </a:extLst>
                </a:gridCol>
              </a:tblGrid>
              <a:tr h="587082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 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Rekneskap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Budsjett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Budsjett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2391"/>
                  </a:ext>
                </a:extLst>
              </a:tr>
              <a:tr h="373599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 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C8C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2020</a:t>
                      </a:r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B0D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2021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8D4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20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2022</a:t>
                      </a:r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D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908352"/>
                  </a:ext>
                </a:extLst>
              </a:tr>
              <a:tr h="373599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Kultur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C8C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0D9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3 459  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B0D2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8D8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2 490  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8D4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0DB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0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2 737  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D5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DC1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670165"/>
                  </a:ext>
                </a:extLst>
              </a:tr>
            </a:tbl>
          </a:graphicData>
        </a:graphic>
      </p:graphicFrame>
      <p:sp>
        <p:nvSpPr>
          <p:cNvPr id="8" name="TekstSylinder 7">
            <a:extLst>
              <a:ext uri="{FF2B5EF4-FFF2-40B4-BE49-F238E27FC236}">
                <a16:creationId xmlns:a16="http://schemas.microsoft.com/office/drawing/2014/main" id="{F2192F1E-3B9E-495A-9E32-767DF5966A53}"/>
              </a:ext>
            </a:extLst>
          </p:cNvPr>
          <p:cNvSpPr txBox="1"/>
          <p:nvPr/>
        </p:nvSpPr>
        <p:spPr>
          <a:xfrm>
            <a:off x="1007706" y="1244465"/>
            <a:ext cx="10142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KULTUR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EBE23AC-DD60-48F3-AEB5-DEDC20C70708}"/>
              </a:ext>
            </a:extLst>
          </p:cNvPr>
          <p:cNvSpPr txBox="1"/>
          <p:nvPr/>
        </p:nvSpPr>
        <p:spPr>
          <a:xfrm>
            <a:off x="933495" y="3322099"/>
            <a:ext cx="10411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</a:rPr>
              <a:t>Kultursjef stillinga framleis redusert til 80 %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</a:rPr>
              <a:t>Prioriterte arbeidsoppgåver innan kultursektoren definert av Formannskapet 19.02.20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</a:rPr>
              <a:t>Kommunalt tilskot kr 468.120,- til frivilligsentralen vert vidareført. Jf. avtale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</a:rPr>
              <a:t>Avslag på søknad frå Stiftinga Sunnhordland Museum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Driftsstøtte FKIB kr 250.000,- kvart år frå 2022 </a:t>
            </a:r>
          </a:p>
          <a:p>
            <a:endParaRPr lang="nn-NO" dirty="0"/>
          </a:p>
          <a:p>
            <a:r>
              <a:rPr lang="nn-NO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Aktive tiltak:</a:t>
            </a: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Nedtrekk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bokbudsjett folkebiblioteket kr 95.000,-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Generelt </a:t>
            </a: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nedtrekk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kr 70.000,-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090758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F7D0C99-CACA-4F9F-88A2-C0CF75D2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F7F0F7A-E531-4129-BBEE-0DA33A3FE5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19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32D224D-B9AF-498A-936D-D7CED8B5A8A5}"/>
              </a:ext>
            </a:extLst>
          </p:cNvPr>
          <p:cNvSpPr txBox="1"/>
          <p:nvPr/>
        </p:nvSpPr>
        <p:spPr>
          <a:xfrm>
            <a:off x="548640" y="1376412"/>
            <a:ext cx="94530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FØREBYGGJANDE HELSE</a:t>
            </a:r>
          </a:p>
          <a:p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Rettleiing, helseundersøkingar, støtte, vaksinasjon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Fysisk og psykisk helse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Helsestasjon for ungdom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Tettare på barnehage og skule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Prosjektmidlar til styrking av helsestasjons- og skulehelsetenesta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Vaksinering</a:t>
            </a:r>
          </a:p>
          <a:p>
            <a:endParaRPr lang="nn-NO" b="1" u="sng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Aktive tiltak</a:t>
            </a: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Generelt </a:t>
            </a: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nedtrekk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kr 70.000,-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Styrking av laget rundt barnet med 1 årsverk frå 2024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n-NO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2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ABD8F14-3AE0-465D-8AA0-5B9780A7C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F75BA07D-74D9-447C-9486-C58A5221BE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2</a:t>
            </a:fld>
            <a:endParaRPr lang="nb-NO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C0133F3-E5DE-4117-93F1-43D9B90D346E}"/>
              </a:ext>
            </a:extLst>
          </p:cNvPr>
          <p:cNvSpPr txBox="1"/>
          <p:nvPr/>
        </p:nvSpPr>
        <p:spPr>
          <a:xfrm>
            <a:off x="2592279" y="1580225"/>
            <a:ext cx="654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ØKONOMIPLAN 2022 - 2025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F2F5D8F5-6E8D-4099-A6F4-2B8B2CABA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77112"/>
              </p:ext>
            </p:extLst>
          </p:nvPr>
        </p:nvGraphicFramePr>
        <p:xfrm>
          <a:off x="208967" y="2136709"/>
          <a:ext cx="11774066" cy="4498910"/>
        </p:xfrm>
        <a:graphic>
          <a:graphicData uri="http://schemas.openxmlformats.org/drawingml/2006/table">
            <a:tbl>
              <a:tblPr/>
              <a:tblGrid>
                <a:gridCol w="5151642">
                  <a:extLst>
                    <a:ext uri="{9D8B030D-6E8A-4147-A177-3AD203B41FA5}">
                      <a16:colId xmlns:a16="http://schemas.microsoft.com/office/drawing/2014/main" val="1320764991"/>
                    </a:ext>
                  </a:extLst>
                </a:gridCol>
                <a:gridCol w="1655606">
                  <a:extLst>
                    <a:ext uri="{9D8B030D-6E8A-4147-A177-3AD203B41FA5}">
                      <a16:colId xmlns:a16="http://schemas.microsoft.com/office/drawing/2014/main" val="2490152714"/>
                    </a:ext>
                  </a:extLst>
                </a:gridCol>
                <a:gridCol w="1655606">
                  <a:extLst>
                    <a:ext uri="{9D8B030D-6E8A-4147-A177-3AD203B41FA5}">
                      <a16:colId xmlns:a16="http://schemas.microsoft.com/office/drawing/2014/main" val="3558456607"/>
                    </a:ext>
                  </a:extLst>
                </a:gridCol>
                <a:gridCol w="1655606">
                  <a:extLst>
                    <a:ext uri="{9D8B030D-6E8A-4147-A177-3AD203B41FA5}">
                      <a16:colId xmlns:a16="http://schemas.microsoft.com/office/drawing/2014/main" val="1587855225"/>
                    </a:ext>
                  </a:extLst>
                </a:gridCol>
                <a:gridCol w="1655606">
                  <a:extLst>
                    <a:ext uri="{9D8B030D-6E8A-4147-A177-3AD203B41FA5}">
                      <a16:colId xmlns:a16="http://schemas.microsoft.com/office/drawing/2014/main" val="1406020923"/>
                    </a:ext>
                  </a:extLst>
                </a:gridCol>
              </a:tblGrid>
              <a:tr h="502816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18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18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18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18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Budsjett</a:t>
                      </a:r>
                      <a:r>
                        <a:rPr lang="nn-NO" sz="18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455758"/>
                  </a:ext>
                </a:extLst>
              </a:tr>
              <a:tr h="502816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 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0D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2022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8D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2023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70E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2024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8A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nn-NO" sz="18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2025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8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434726"/>
                  </a:ext>
                </a:extLst>
              </a:tr>
              <a:tr h="502816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Skule og oppvekstadministrasjon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D9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27 542  </a:t>
                      </a:r>
                      <a:endParaRPr lang="nn-NO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8DF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24 732  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70E4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24 988  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8AB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26 003  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803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714943"/>
                  </a:ext>
                </a:extLst>
              </a:tr>
              <a:tr h="502816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Rimbareid skule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36 880  </a:t>
                      </a:r>
                      <a:endParaRPr lang="nn-NO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36 206  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37 528  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37 203  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975587"/>
                  </a:ext>
                </a:extLst>
              </a:tr>
              <a:tr h="502816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Øvrebygda skule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5 997  </a:t>
                      </a:r>
                      <a:endParaRPr lang="nn-NO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5 530  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2 304  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147418"/>
                  </a:ext>
                </a:extLst>
              </a:tr>
              <a:tr h="476382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0" i="0" dirty="0" err="1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Selevik</a:t>
                      </a:r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 skule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4 569  </a:t>
                      </a:r>
                      <a:endParaRPr lang="nn-NO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4 547  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4 547  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4 547  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1540808"/>
                  </a:ext>
                </a:extLst>
              </a:tr>
              <a:tr h="502816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Fitjarstølane barnehage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7 269  </a:t>
                      </a:r>
                      <a:endParaRPr lang="nn-NO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7 269  </a:t>
                      </a:r>
                      <a:endParaRPr lang="nn-NO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7 269  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7 269  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6641582"/>
                  </a:ext>
                </a:extLst>
              </a:tr>
              <a:tr h="502816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18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Kultur </a:t>
                      </a:r>
                      <a:endParaRPr lang="nn-NO" sz="18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003C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2 737  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03E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2 807  </a:t>
                      </a:r>
                      <a:endParaRPr lang="nn-NO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403E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2 807  </a:t>
                      </a:r>
                      <a:endParaRPr lang="nn-NO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D83F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2 807  </a:t>
                      </a:r>
                      <a:endParaRPr lang="nn-NO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A84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234167"/>
                  </a:ext>
                </a:extLst>
              </a:tr>
              <a:tr h="502816">
                <a:tc>
                  <a:txBody>
                    <a:bodyPr/>
                    <a:lstStyle/>
                    <a:p>
                      <a:pPr algn="l" rtl="0" fontAlgn="base"/>
                      <a:r>
                        <a:rPr lang="nn-NO" sz="2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Sum Oppvekst og kultur</a:t>
                      </a:r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C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44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84 994 </a:t>
                      </a:r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03E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84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81 091 </a:t>
                      </a:r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403E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846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1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79 443 </a:t>
                      </a:r>
                      <a:r>
                        <a:rPr lang="nn-NO" sz="2400" b="0" i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4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83F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4B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nn-NO" sz="2400" b="1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77 829 </a:t>
                      </a:r>
                      <a:r>
                        <a:rPr lang="nn-NO" sz="2400" b="0" i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endParaRPr lang="nn-NO" sz="24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A842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501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407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183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ACA08FA4-225D-4881-A37B-D70238D9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E8593D7-7D84-4BA7-87A7-CF7A0040DD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3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57B5C3B-5AAB-4D0A-812C-7BC0C7FD82FD}"/>
              </a:ext>
            </a:extLst>
          </p:cNvPr>
          <p:cNvSpPr txBox="1"/>
          <p:nvPr/>
        </p:nvSpPr>
        <p:spPr>
          <a:xfrm>
            <a:off x="887767" y="1464816"/>
            <a:ext cx="105555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MÅLSETJINGAR</a:t>
            </a:r>
          </a:p>
          <a:p>
            <a:pPr algn="ctr"/>
            <a:endParaRPr lang="nn-NO" sz="2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nn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Digitalisering</a:t>
            </a:r>
            <a:endParaRPr lang="nn-N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n-NO" sz="24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Digitalisering skal bidra til at  kommunen tilpassar tenestene  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meir til innbyggjarane sine behov, med meir effektive </a:t>
            </a:r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og 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nyskapande tenester. </a:t>
            </a:r>
          </a:p>
          <a:p>
            <a:pPr algn="l" rtl="0" fontAlgn="base"/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Utvikla samspelet i læringsarenaen. Tydelege pedagogiske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val  som bevisst brukar digitale løysingar som gir ein vinst 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 læringsarbeidet. (Den andre pedagogen i rommet) </a:t>
            </a:r>
          </a:p>
          <a:p>
            <a:pPr algn="l" rtl="0" fontAlgn="base"/>
            <a:endParaRPr lang="nn-NO" sz="20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Digitalisering i skulen vil gje elevane grunnleggjande dugleik i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digitale ferdigheitar og gje tilsette i skulen fleire verktøy for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tilpassa opplæring. Digitaliseringa vil gje ein effektiviseringsvinst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 høve kommunikasjon og samhandling. </a:t>
            </a:r>
          </a:p>
          <a:p>
            <a:endParaRPr lang="nn-NO" dirty="0"/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0F47A07-1D0A-40DE-A314-C63B00B45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DA4BB75-0A6B-49D7-BD07-8C2CE79C08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4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D1A6402-A993-44E4-A53D-8B765B0BF926}"/>
              </a:ext>
            </a:extLst>
          </p:cNvPr>
          <p:cNvSpPr txBox="1"/>
          <p:nvPr/>
        </p:nvSpPr>
        <p:spPr>
          <a:xfrm>
            <a:off x="781235" y="1322773"/>
            <a:ext cx="100484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MÅLSETJINGAR</a:t>
            </a:r>
          </a:p>
          <a:p>
            <a:pPr algn="ctr"/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Kompetanse og </a:t>
            </a:r>
            <a:r>
              <a:rPr lang="nn-NO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måloppnåing</a:t>
            </a:r>
            <a:endParaRPr lang="nn-N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Fitjar kommune har kompetente og engasjerte medarbeidarar som når måla for tenestene.  </a:t>
            </a:r>
          </a:p>
          <a:p>
            <a:pPr fontAlgn="base"/>
            <a:endParaRPr lang="nn-NO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Kompetansemobilisering på tvers av avdelingar og fag for å yta tenester der det trengst for brukarane. 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Der det er mogeleg setja inn andre yrkesprofesjonar.</a:t>
            </a: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endParaRPr lang="nn-N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243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BA38202-F2F7-4A0D-BF36-AE9356DB4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517BA6B3-AFDF-488F-B892-1C55D1826F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5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52C3947-AF09-40A7-B404-BC06266700B2}"/>
              </a:ext>
            </a:extLst>
          </p:cNvPr>
          <p:cNvSpPr txBox="1"/>
          <p:nvPr/>
        </p:nvSpPr>
        <p:spPr>
          <a:xfrm>
            <a:off x="1145218" y="1371832"/>
            <a:ext cx="9028591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nn-NO" b="1" dirty="0">
                <a:latin typeface="Verdana" panose="020B0604030504040204" pitchFamily="34" charset="0"/>
                <a:ea typeface="Verdana" panose="020B0604030504040204" pitchFamily="34" charset="0"/>
              </a:rPr>
              <a:t>Skule og oppvekst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n-NO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Med ei betre tilpassa opplæring, ei tydeleg konkretisering av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innhaldet i st. melding 6 og lovpålagt intensiv opplæring på 1. – 4.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trinn er målet å redusera behovet for spesialundervisning til 7 % i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planperioden. </a:t>
            </a:r>
          </a:p>
          <a:p>
            <a:pPr algn="l" rtl="0" fontAlgn="base"/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Kartleggja kompetansebehovet for gjennomføring  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av kompetanseløftet i barnehagane og skulane. Inngå avtale med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HVL om kompetanseheving. </a:t>
            </a:r>
          </a:p>
          <a:p>
            <a:pPr algn="l" rtl="0" fontAlgn="base"/>
            <a:endParaRPr lang="nn-NO" sz="20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Auka læringsutbytte. Under 10 % av elevane  på det lågaste  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nivået, over 25 % av elevane på det høgste nivået målt på  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nasjonale prøvar på 5.trinn. </a:t>
            </a:r>
          </a:p>
          <a:p>
            <a:pPr algn="l" rtl="0" fontAlgn="base"/>
            <a:endParaRPr lang="nn-NO" sz="20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Heva verdiane for trivsel, motivasjon, meistring og medverknad i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elevundersøkinga til eit snitt som ligg minimum på nasjonalt  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nivå.  Dette som ein faktor for å betra læringsutbyte. </a:t>
            </a:r>
          </a:p>
          <a:p>
            <a:pPr algn="l" rtl="0" fontAlgn="base"/>
            <a:endParaRPr lang="nn-NO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25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80B2C67-B941-4AF8-B6E4-16CF5F4FF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E63FA159-2EA6-4A99-9329-C49093E3E1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6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40D3B15-92B7-413B-BF16-411805B01D36}"/>
              </a:ext>
            </a:extLst>
          </p:cNvPr>
          <p:cNvSpPr txBox="1"/>
          <p:nvPr/>
        </p:nvSpPr>
        <p:spPr>
          <a:xfrm>
            <a:off x="852256" y="1287262"/>
            <a:ext cx="11128249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MÅLSETJINGAR</a:t>
            </a:r>
          </a:p>
          <a:p>
            <a:pPr algn="ctr"/>
            <a:endParaRPr lang="nn-NO" sz="20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“Fitjar for alle”. Sikra sosial utjamning for barn og unge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Oppstart bygging av ny kommunal barnehage.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Laga ny skulebruksplan. Ferdigstilt haust 2022.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 Saman med helse starta arbeidet med plan for ny   </a:t>
            </a:r>
          </a:p>
          <a:p>
            <a:pPr algn="l" rtl="0" fontAlgn="base"/>
            <a:r>
              <a:rPr lang="nn-NO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</a:t>
            </a:r>
            <a:r>
              <a:rPr lang="nn-NO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oppvekstreform/barnevernsreform. </a:t>
            </a:r>
            <a:endParaRPr lang="nn-NO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Førebyggjande helse</a:t>
            </a: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Gje tett og tverrfagleg oppfølging av gravide med særskilte behov.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Styrkje og utvikle tverrfagleg samarbeid med barnehage og skule, både på system- og individnivå. </a:t>
            </a:r>
          </a:p>
          <a:p>
            <a:endParaRPr lang="nn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Kultur</a:t>
            </a: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nn-NO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Vidareutvikla samarbeidet mellom  frivillige lag- og organisasjonar  og kommunale tenester for å utvikla- og etablera nye aktivitetar for både ungdom  og eldre som gjev meistring, opplevingar og sosiale fellesskap. </a:t>
            </a:r>
            <a:br>
              <a:rPr lang="nn-NO" u="sng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nn-NO" u="sng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64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0093722E-CA0A-48D7-B1B8-2091EA6F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C48A184-EC25-48AB-8233-D5C7269CDF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7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B60115F-B63A-45E9-8D53-13E61DB11315}"/>
              </a:ext>
            </a:extLst>
          </p:cNvPr>
          <p:cNvSpPr txBox="1"/>
          <p:nvPr/>
        </p:nvSpPr>
        <p:spPr>
          <a:xfrm>
            <a:off x="995265" y="1013927"/>
            <a:ext cx="104440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STRAMT BUDSJETT – MEN OGSÅ EIT BUDSJETT MED MOGELEGHEITAR</a:t>
            </a:r>
          </a:p>
          <a:p>
            <a:pPr algn="ctr"/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Målformuleringane gir ein retning for økonomiplanen.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Digitalisering.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Tverrfagleg innsats. Styrka laget rundt barnet.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Kompetanseheving.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Tidleg innsats og intensiv opplæring. Arbeid mot mobbing og krenkelsar.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«Fitjar for alle». Sikra sosial utjamning for barn og unge.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Oppvekstreforma. Førebygging i lag med helsesektoren gjennom alle livsfasar.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Vidareutvikla samarbeidet mellom frivillige lag og organisasjonar og kommunale tenester.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Bruk av om lag 85 mill. av fellesskapet sine ressursar skal gjera ein forskjell for ulike brukargrupper som ligg innanfor oppvekst- og kultur som kommunen kan vera stolt over.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Budsjettet slik det no ligg føre er svært stramt.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613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9444E68-F133-4DDD-88F3-2B32E17B7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94ACBF66-54A2-4ED7-8D00-5971EC66C1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8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9E8922A-F61C-4D5F-84AD-133E363343B1}"/>
              </a:ext>
            </a:extLst>
          </p:cNvPr>
          <p:cNvSpPr txBox="1"/>
          <p:nvPr/>
        </p:nvSpPr>
        <p:spPr>
          <a:xfrm>
            <a:off x="798991" y="1393794"/>
            <a:ext cx="106176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BUDSJETTUTFORDRINGAR i 2022</a:t>
            </a:r>
          </a:p>
          <a:p>
            <a:pPr algn="ctr"/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Ulike tiltak og kommentarar for å få budsjettet i balanse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SFO ordninga ved Øvrebygda skule og </a:t>
            </a: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Selevik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skule vert lagt ned frå 01.03.22</a:t>
            </a:r>
          </a:p>
          <a:p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(Reduksjon av 1.11 årsverk)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7. trinnet ved Øvrebygda skule vert </a:t>
            </a: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overflytta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 Rimbareid skule frå 01.08.22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Øvrebygda skule vert lagt ned frå 01.08.2024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Reduksjon av 3,11 årsverk som lærar frå 01.08.22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Reduksjon av 1,16 årsverk  som fagarbeidar frå 01.03.22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Nedtrekk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driftsmidlar/læremiddel ved skulane og kulturskulen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Generelt </a:t>
            </a:r>
            <a:r>
              <a:rPr lang="nn-NO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nedtrekk</a:t>
            </a: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førebyggjande helse og kultur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Bemanningsnorma i barnehagen (grunnbemanning og pedagogbemanning)</a:t>
            </a:r>
          </a:p>
          <a:p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vert følgt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Lærarnorma i grunnskulen vert følgt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750519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33573316-9F93-47E8-ACFD-473AED58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9F0CC-42A3-DD4B-9661-24D26316FF76}" type="datetime1">
              <a:rPr lang="nb-NO" smtClean="0"/>
              <a:pPr/>
              <a:t>26.10.2021</a:t>
            </a:fld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9A2309F-A36B-490C-AF35-0BDF47DB5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1D463A-FC5E-AF45-99CA-E13DF8085A53}" type="slidenum">
              <a:rPr lang="nb-NO" smtClean="0"/>
              <a:pPr/>
              <a:t>9</a:t>
            </a:fld>
            <a:endParaRPr lang="nb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0A7B48D-EE85-44F3-A54C-8869A0ED5D91}"/>
              </a:ext>
            </a:extLst>
          </p:cNvPr>
          <p:cNvSpPr txBox="1"/>
          <p:nvPr/>
        </p:nvSpPr>
        <p:spPr>
          <a:xfrm>
            <a:off x="825624" y="1367161"/>
            <a:ext cx="101915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BARNEHAGE GENERELT</a:t>
            </a:r>
          </a:p>
          <a:p>
            <a:pPr algn="ctr"/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Betalingssatsane er i 2021 kr 3.230,-. Ny regjering vil setja desse ned. Sats? 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Dei samla utgiftene til private barnehagar vert om lag 1,4 mill. lågare i 2022 samanlikna med 2021. Utgiftene i 2022 vert om lag 18,6 millionar.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Talet på barn i barnehagane er no 163 mot 167 i 2020.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Utgifter til foreldre med låg betalingsevne.</a:t>
            </a:r>
          </a:p>
          <a:p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Samla utgift kr 290.000,-. Reduksjon med kr 140.000,- frå 2021.</a:t>
            </a:r>
          </a:p>
          <a:p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no berre 1 barn i barnehagar i andre kommunar.</a:t>
            </a:r>
          </a:p>
          <a:p>
            <a:endParaRPr lang="nn-N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Utgiftene til dei private barnehagane vil samla bli redusert med om lag 10 mill. i økonomiplanperioden (prognose).</a:t>
            </a:r>
          </a:p>
        </p:txBody>
      </p:sp>
    </p:spTree>
    <p:extLst>
      <p:ext uri="{BB962C8B-B14F-4D97-AF65-F5344CB8AC3E}">
        <p14:creationId xmlns:p14="http://schemas.microsoft.com/office/powerpoint/2010/main" val="3132093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Fitjar kommune PP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D87"/>
      </a:accent1>
      <a:accent2>
        <a:srgbClr val="FAB900"/>
      </a:accent2>
      <a:accent3>
        <a:srgbClr val="87A5C3"/>
      </a:accent3>
      <a:accent4>
        <a:srgbClr val="559B71"/>
      </a:accent4>
      <a:accent5>
        <a:srgbClr val="DC9B59"/>
      </a:accent5>
      <a:accent6>
        <a:srgbClr val="DC4F55"/>
      </a:accent6>
      <a:hlink>
        <a:srgbClr val="002C86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6339</TotalTime>
  <Words>1607</Words>
  <Application>Microsoft Office PowerPoint</Application>
  <PresentationFormat>Widescreen</PresentationFormat>
  <Paragraphs>422</Paragraphs>
  <Slides>19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5" baseType="lpstr">
      <vt:lpstr>Arial</vt:lpstr>
      <vt:lpstr>Calibri</vt:lpstr>
      <vt:lpstr>Franklin Gothic Book</vt:lpstr>
      <vt:lpstr>Verdana</vt:lpstr>
      <vt:lpstr>Wingdings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Jon Olav Rolfsnes</dc:creator>
  <cp:lastModifiedBy>John Karsten Raunholm</cp:lastModifiedBy>
  <cp:revision>127</cp:revision>
  <dcterms:created xsi:type="dcterms:W3CDTF">2019-06-21T08:17:48Z</dcterms:created>
  <dcterms:modified xsi:type="dcterms:W3CDTF">2021-10-26T13:54:20Z</dcterms:modified>
</cp:coreProperties>
</file>