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83" r:id="rId2"/>
    <p:sldId id="284" r:id="rId3"/>
    <p:sldId id="257" r:id="rId4"/>
    <p:sldId id="286" r:id="rId5"/>
    <p:sldId id="287" r:id="rId6"/>
    <p:sldId id="288" r:id="rId7"/>
    <p:sldId id="289" r:id="rId8"/>
    <p:sldId id="285" r:id="rId9"/>
    <p:sldId id="290" r:id="rId10"/>
    <p:sldId id="291" r:id="rId11"/>
    <p:sldId id="292" r:id="rId12"/>
    <p:sldId id="293" r:id="rId13"/>
    <p:sldId id="294" r:id="rId14"/>
    <p:sldId id="295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Karsten Raunholm" initials="JK" lastIdx="1" clrIdx="0">
    <p:extLst>
      <p:ext uri="{19B8F6BF-5375-455C-9EA6-DF929625EA0E}">
        <p15:presenceInfo xmlns:p15="http://schemas.microsoft.com/office/powerpoint/2012/main" userId="S::jora@fitjar.kommune.no::903c27f2-869f-488f-a6a0-c487dc5b2aa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A7C2"/>
    <a:srgbClr val="FF0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9"/>
    <p:restoredTop sz="83091" autoAdjust="0"/>
  </p:normalViewPr>
  <p:slideViewPr>
    <p:cSldViewPr snapToGrid="0" snapToObjects="1">
      <p:cViewPr varScale="1">
        <p:scale>
          <a:sx n="104" d="100"/>
          <a:sy n="104" d="100"/>
        </p:scale>
        <p:origin x="116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F533F-06C0-694E-91F2-2F144580C27C}" type="datetimeFigureOut">
              <a:rPr lang="nb-NO" smtClean="0"/>
              <a:t>26.10.2022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7276C-AE21-1544-BB2C-5D6BB5C35B6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72792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8174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10" name="Plassholder for dato 9">
            <a:extLst>
              <a:ext uri="{FF2B5EF4-FFF2-40B4-BE49-F238E27FC236}">
                <a16:creationId xmlns:a16="http://schemas.microsoft.com/office/drawing/2014/main" id="{EEE35ED8-BFEF-EB40-8B43-4D04CB0EE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86A7C2"/>
                </a:solidFill>
              </a:defRPr>
            </a:lvl1pPr>
          </a:lstStyle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:a16="http://schemas.microsoft.com/office/drawing/2014/main" id="{945A18FB-7185-7044-85A0-F2989EC478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9030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2AF3C1-9E88-2947-BB9F-1B665B630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10440988" cy="1325563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6063F8A-ACD9-3146-8B6B-D7603F149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446402"/>
            <a:ext cx="5083175" cy="6916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D4FFC3C-FF8F-F74C-B30D-25465C0C5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3221036"/>
            <a:ext cx="5083175" cy="321833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8467693-381D-F145-A106-78A3E8D357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446402"/>
            <a:ext cx="5183188" cy="6916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3E63F49-46FB-EC41-9DAF-D84A70671E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221036"/>
            <a:ext cx="5183188" cy="321833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0" name="Plassholder for dato 9">
            <a:extLst>
              <a:ext uri="{FF2B5EF4-FFF2-40B4-BE49-F238E27FC236}">
                <a16:creationId xmlns:a16="http://schemas.microsoft.com/office/drawing/2014/main" id="{A8874EEC-ED73-E44A-AA62-3E43C85D2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:a16="http://schemas.microsoft.com/office/drawing/2014/main" id="{E11BA044-BF68-8342-BCE0-242A44FD71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4" name="Plassholder for innhold 3">
            <a:extLst>
              <a:ext uri="{FF2B5EF4-FFF2-40B4-BE49-F238E27FC236}">
                <a16:creationId xmlns:a16="http://schemas.microsoft.com/office/drawing/2014/main" id="{C076FF3D-824D-D44B-8868-A34C44D8C0E3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6787813" y="2446402"/>
            <a:ext cx="5181600" cy="3992969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28401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52A5F8-7576-364C-B144-CC1DB39BB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6" name="Plassholder for dato 5">
            <a:extLst>
              <a:ext uri="{FF2B5EF4-FFF2-40B4-BE49-F238E27FC236}">
                <a16:creationId xmlns:a16="http://schemas.microsoft.com/office/drawing/2014/main" id="{406778AC-7F26-9943-853C-57058E100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3382993-EAED-BD42-B905-F10A6F8EC1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24693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285F6F6-20B3-AD43-93B9-EC929F778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7B90EF9-775E-2D45-9DED-E237A3A414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94026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BF26D09-7DBF-6740-9BA7-E9F1000B8E7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652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ktangel 35">
            <a:extLst>
              <a:ext uri="{FF2B5EF4-FFF2-40B4-BE49-F238E27FC236}">
                <a16:creationId xmlns:a16="http://schemas.microsoft.com/office/drawing/2014/main" id="{A355FAF8-8FF8-F24C-A7F7-6BA7F261305A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3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7086600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70866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37" name="Plassholder for dato 36">
            <a:extLst>
              <a:ext uri="{FF2B5EF4-FFF2-40B4-BE49-F238E27FC236}">
                <a16:creationId xmlns:a16="http://schemas.microsoft.com/office/drawing/2014/main" id="{1653B0A3-8A87-E14E-8DF2-434C6433E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26.10.2022</a:t>
            </a:fld>
            <a:endParaRPr lang="nb-NO" dirty="0"/>
          </a:p>
        </p:txBody>
      </p:sp>
      <p:sp>
        <p:nvSpPr>
          <p:cNvPr id="38" name="Plassholder for lysbildenummer 37">
            <a:extLst>
              <a:ext uri="{FF2B5EF4-FFF2-40B4-BE49-F238E27FC236}">
                <a16:creationId xmlns:a16="http://schemas.microsoft.com/office/drawing/2014/main" id="{6795A824-77B6-AD49-BB94-FEFB491822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40" name="Grafikk 39">
            <a:extLst>
              <a:ext uri="{FF2B5EF4-FFF2-40B4-BE49-F238E27FC236}">
                <a16:creationId xmlns:a16="http://schemas.microsoft.com/office/drawing/2014/main" id="{2CCEB1E2-6133-0B4E-B725-3EE7BBCEEE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74C85276-6B3E-234C-8180-6D995775CB6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24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152C18B0-A7B0-D14B-B429-79B988F07703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4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6856754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6856754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297CDC4-93FD-9D4B-8F90-4E5CDFD1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26.10.2022</a:t>
            </a:fld>
            <a:endParaRPr lang="nb-NO" dirty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0A670A53-442A-CD45-918A-24C1832D5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7" name="Grafikk 16">
            <a:extLst>
              <a:ext uri="{FF2B5EF4-FFF2-40B4-BE49-F238E27FC236}">
                <a16:creationId xmlns:a16="http://schemas.microsoft.com/office/drawing/2014/main" id="{3B9C306E-AB24-8E43-9269-B5A7047C6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9" name="Plassholder for bilde 4">
            <a:extLst>
              <a:ext uri="{FF2B5EF4-FFF2-40B4-BE49-F238E27FC236}">
                <a16:creationId xmlns:a16="http://schemas.microsoft.com/office/drawing/2014/main" id="{4CEA4FB1-7327-A841-B39A-38E664DAA6B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177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152C18B0-A7B0-D14B-B429-79B988F07703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6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6856754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6856754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297CDC4-93FD-9D4B-8F90-4E5CDFD1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26.10.2022</a:t>
            </a:fld>
            <a:endParaRPr lang="nb-NO" dirty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0A670A53-442A-CD45-918A-24C1832D5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7" name="Grafikk 16">
            <a:extLst>
              <a:ext uri="{FF2B5EF4-FFF2-40B4-BE49-F238E27FC236}">
                <a16:creationId xmlns:a16="http://schemas.microsoft.com/office/drawing/2014/main" id="{3B9C306E-AB24-8E43-9269-B5A7047C6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12" name="Plassholder for bilde 4">
            <a:extLst>
              <a:ext uri="{FF2B5EF4-FFF2-40B4-BE49-F238E27FC236}">
                <a16:creationId xmlns:a16="http://schemas.microsoft.com/office/drawing/2014/main" id="{7921462A-E334-BC40-9754-75CBE5922D3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345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152C18B0-A7B0-D14B-B429-79B988F07703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5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6856754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6856754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297CDC4-93FD-9D4B-8F90-4E5CDFD1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26.10.2022</a:t>
            </a:fld>
            <a:endParaRPr lang="nb-NO" dirty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0A670A53-442A-CD45-918A-24C1832D5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7" name="Grafikk 16">
            <a:extLst>
              <a:ext uri="{FF2B5EF4-FFF2-40B4-BE49-F238E27FC236}">
                <a16:creationId xmlns:a16="http://schemas.microsoft.com/office/drawing/2014/main" id="{3B9C306E-AB24-8E43-9269-B5A7047C6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9" name="Plassholder for bilde 4">
            <a:extLst>
              <a:ext uri="{FF2B5EF4-FFF2-40B4-BE49-F238E27FC236}">
                <a16:creationId xmlns:a16="http://schemas.microsoft.com/office/drawing/2014/main" id="{0E5F109F-57BA-884B-9EAE-BD5FFFE326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54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CB5CF3-4A84-FF45-809F-2045CA3CE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104394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9A74A36-AE30-DD42-95AE-50EB51E1B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46404"/>
            <a:ext cx="10439400" cy="399296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5" name="Plassholder for dato 14">
            <a:extLst>
              <a:ext uri="{FF2B5EF4-FFF2-40B4-BE49-F238E27FC236}">
                <a16:creationId xmlns:a16="http://schemas.microsoft.com/office/drawing/2014/main" id="{06980C34-22C3-964D-848F-233E03FA0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26.10.2022</a:t>
            </a:fld>
            <a:endParaRPr lang="nb-NO" dirty="0"/>
          </a:p>
        </p:txBody>
      </p:sp>
      <p:sp>
        <p:nvSpPr>
          <p:cNvPr id="16" name="Plassholder for lysbildenummer 15">
            <a:extLst>
              <a:ext uri="{FF2B5EF4-FFF2-40B4-BE49-F238E27FC236}">
                <a16:creationId xmlns:a16="http://schemas.microsoft.com/office/drawing/2014/main" id="{F8315672-5ECA-3949-AD15-AD1811092C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879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8C0AF2-57A5-2649-8043-B1F825D9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E0BC5F-989C-3F4D-B0A5-F0A35BF48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446402"/>
            <a:ext cx="5105400" cy="39929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B6152EC-497A-A64F-8318-5B1EC6A89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46402"/>
            <a:ext cx="5181600" cy="39929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B6C2ABE1-BB4E-E94E-A897-ACB30E33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508D882-C7DA-7449-AE78-0C695BD9CB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8013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8C0AF2-57A5-2649-8043-B1F825D9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E0BC5F-989C-3F4D-B0A5-F0A35BF48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2446402"/>
            <a:ext cx="3300230" cy="399296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B6152EC-497A-A64F-8318-5B1EC6A89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59356" y="2446402"/>
            <a:ext cx="3349487" cy="399296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B6C2ABE1-BB4E-E94E-A897-ACB30E33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508D882-C7DA-7449-AE78-0C695BD9CB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innhold 3">
            <a:extLst>
              <a:ext uri="{FF2B5EF4-FFF2-40B4-BE49-F238E27FC236}">
                <a16:creationId xmlns:a16="http://schemas.microsoft.com/office/drawing/2014/main" id="{739CFF65-3AF8-2A4D-AC7C-81874B62B270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8004313" y="2446402"/>
            <a:ext cx="3349487" cy="399296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14785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8C0AF2-57A5-2649-8043-B1F825D99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51054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E0BC5F-989C-3F4D-B0A5-F0A35BF48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446402"/>
            <a:ext cx="5105400" cy="3992969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B6C2ABE1-BB4E-E94E-A897-ACB30E33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508D882-C7DA-7449-AE78-0C695BD9CB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C93F7FFC-8C9F-5149-A569-B49E0574E04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20070" y="1232451"/>
            <a:ext cx="4833729" cy="4782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633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2F8DA04-AA5F-1846-B5D5-A1709500E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10439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3AEE05F-6E37-334E-820C-BF451D123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446404"/>
            <a:ext cx="10439400" cy="4077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80CDD40-0145-C949-AF4B-2641688DE3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41612" y="418628"/>
            <a:ext cx="10530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86A7C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C6B4AAE-417E-6840-951F-FE07DDDF3D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9681" y="418628"/>
            <a:ext cx="524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6A7C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7790E17B-E3CD-0F47-A451-B219FF456A8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3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50" r:id="rId6"/>
    <p:sldLayoutId id="2147483652" r:id="rId7"/>
    <p:sldLayoutId id="2147483667" r:id="rId8"/>
    <p:sldLayoutId id="2147483666" r:id="rId9"/>
    <p:sldLayoutId id="2147483653" r:id="rId10"/>
    <p:sldLayoutId id="2147483654" r:id="rId11"/>
    <p:sldLayoutId id="2147483655" r:id="rId12"/>
    <p:sldLayoutId id="2147483665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66B3A7-41D0-6B46-89E6-F2A83B7B20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9413"/>
            <a:ext cx="9144000" cy="2387600"/>
          </a:xfrm>
        </p:spPr>
        <p:txBody>
          <a:bodyPr anchor="t"/>
          <a:lstStyle/>
          <a:p>
            <a:r>
              <a:rPr lang="nb-NO" dirty="0"/>
              <a:t>Samfunnsutvikling og drift</a:t>
            </a:r>
            <a:br>
              <a:rPr lang="nb-NO" dirty="0"/>
            </a:br>
            <a:r>
              <a:rPr lang="nb-NO" dirty="0" err="1"/>
              <a:t>Investeringar</a:t>
            </a:r>
            <a:br>
              <a:rPr lang="nb-NO" dirty="0"/>
            </a:br>
            <a:br>
              <a:rPr lang="nb-NO" dirty="0"/>
            </a:br>
            <a:r>
              <a:rPr lang="nb-NO" sz="2400" dirty="0"/>
              <a:t>Presentasjon for kommunestyret 26. oktober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02657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CA08FA4-225D-4881-A37B-D70238D9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9E8593D7-7D84-4BA7-87A7-CF7A0040DD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10</a:t>
            </a:fld>
            <a:endParaRPr lang="nb-NO" dirty="0"/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24339342-8DD3-E909-8392-D146FA4ABC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166594"/>
              </p:ext>
            </p:extLst>
          </p:nvPr>
        </p:nvGraphicFramePr>
        <p:xfrm>
          <a:off x="1063731" y="1269287"/>
          <a:ext cx="9076859" cy="4823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9791">
                  <a:extLst>
                    <a:ext uri="{9D8B030D-6E8A-4147-A177-3AD203B41FA5}">
                      <a16:colId xmlns:a16="http://schemas.microsoft.com/office/drawing/2014/main" val="2282215420"/>
                    </a:ext>
                  </a:extLst>
                </a:gridCol>
                <a:gridCol w="3114408">
                  <a:extLst>
                    <a:ext uri="{9D8B030D-6E8A-4147-A177-3AD203B41FA5}">
                      <a16:colId xmlns:a16="http://schemas.microsoft.com/office/drawing/2014/main" val="348917282"/>
                    </a:ext>
                  </a:extLst>
                </a:gridCol>
                <a:gridCol w="1290840">
                  <a:extLst>
                    <a:ext uri="{9D8B030D-6E8A-4147-A177-3AD203B41FA5}">
                      <a16:colId xmlns:a16="http://schemas.microsoft.com/office/drawing/2014/main" val="3296400272"/>
                    </a:ext>
                  </a:extLst>
                </a:gridCol>
                <a:gridCol w="1065455">
                  <a:extLst>
                    <a:ext uri="{9D8B030D-6E8A-4147-A177-3AD203B41FA5}">
                      <a16:colId xmlns:a16="http://schemas.microsoft.com/office/drawing/2014/main" val="1978038281"/>
                    </a:ext>
                  </a:extLst>
                </a:gridCol>
                <a:gridCol w="1065455">
                  <a:extLst>
                    <a:ext uri="{9D8B030D-6E8A-4147-A177-3AD203B41FA5}">
                      <a16:colId xmlns:a16="http://schemas.microsoft.com/office/drawing/2014/main" val="2997512759"/>
                    </a:ext>
                  </a:extLst>
                </a:gridCol>
                <a:gridCol w="1065455">
                  <a:extLst>
                    <a:ext uri="{9D8B030D-6E8A-4147-A177-3AD203B41FA5}">
                      <a16:colId xmlns:a16="http://schemas.microsoft.com/office/drawing/2014/main" val="1205755054"/>
                    </a:ext>
                  </a:extLst>
                </a:gridCol>
                <a:gridCol w="1065455">
                  <a:extLst>
                    <a:ext uri="{9D8B030D-6E8A-4147-A177-3AD203B41FA5}">
                      <a16:colId xmlns:a16="http://schemas.microsoft.com/office/drawing/2014/main" val="132511848"/>
                    </a:ext>
                  </a:extLst>
                </a:gridCol>
              </a:tblGrid>
              <a:tr h="586616">
                <a:tc>
                  <a:txBody>
                    <a:bodyPr/>
                    <a:lstStyle/>
                    <a:p>
                      <a:pPr algn="l" fontAlgn="b"/>
                      <a:r>
                        <a:rPr lang="nn-NO" sz="700" u="none" strike="noStrike" dirty="0">
                          <a:effectLst/>
                        </a:rPr>
                        <a:t> </a:t>
                      </a:r>
                      <a:endParaRPr lang="nn-NO" sz="7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1" u="none" strike="noStrike" dirty="0">
                          <a:effectLst/>
                        </a:rPr>
                        <a:t>Tittel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1" u="none" strike="noStrike">
                          <a:effectLst/>
                        </a:rPr>
                        <a:t> Total prosjektramme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2023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2024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2025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 dirty="0">
                          <a:effectLst/>
                        </a:rPr>
                        <a:t>2026 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1986004"/>
                  </a:ext>
                </a:extLst>
              </a:tr>
              <a:tr h="325898">
                <a:tc gridSpan="2">
                  <a:txBody>
                    <a:bodyPr/>
                    <a:lstStyle/>
                    <a:p>
                      <a:pPr algn="l" fontAlgn="b"/>
                      <a:r>
                        <a:rPr lang="nn-N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VAR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35914"/>
                  </a:ext>
                </a:extLst>
              </a:tr>
              <a:tr h="325898">
                <a:tc>
                  <a:txBody>
                    <a:bodyPr/>
                    <a:lstStyle/>
                    <a:p>
                      <a:pPr algn="l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Infrastruktur Årskog (inkl. veg)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18 000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12 000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42293"/>
                  </a:ext>
                </a:extLst>
              </a:tr>
              <a:tr h="325898">
                <a:tc>
                  <a:txBody>
                    <a:bodyPr/>
                    <a:lstStyle/>
                    <a:p>
                      <a:pPr algn="l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Sanering vatn og avløp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26 200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1 200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1 200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1 200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1 200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3299058"/>
                  </a:ext>
                </a:extLst>
              </a:tr>
              <a:tr h="325898">
                <a:tc>
                  <a:txBody>
                    <a:bodyPr/>
                    <a:lstStyle/>
                    <a:p>
                      <a:pPr algn="l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Div. småanlegg vatn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7580182"/>
                  </a:ext>
                </a:extLst>
              </a:tr>
              <a:tr h="325898">
                <a:tc>
                  <a:txBody>
                    <a:bodyPr/>
                    <a:lstStyle/>
                    <a:p>
                      <a:pPr algn="l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Div. småanlegg avløp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052498"/>
                  </a:ext>
                </a:extLst>
              </a:tr>
              <a:tr h="325898">
                <a:tc>
                  <a:txBody>
                    <a:bodyPr/>
                    <a:lstStyle/>
                    <a:p>
                      <a:pPr algn="l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Høgdebasseng Fitjarstølane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16 000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16 000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640161"/>
                  </a:ext>
                </a:extLst>
              </a:tr>
              <a:tr h="325898">
                <a:tc>
                  <a:txBody>
                    <a:bodyPr/>
                    <a:lstStyle/>
                    <a:p>
                      <a:pPr algn="l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Vassforsyning Sandvikvåg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3 400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1 700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1 700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962305"/>
                  </a:ext>
                </a:extLst>
              </a:tr>
              <a:tr h="325898">
                <a:tc>
                  <a:txBody>
                    <a:bodyPr/>
                    <a:lstStyle/>
                    <a:p>
                      <a:pPr algn="l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Nyanlegg avløp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2 400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2 400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259646"/>
                  </a:ext>
                </a:extLst>
              </a:tr>
              <a:tr h="325898">
                <a:tc>
                  <a:txBody>
                    <a:bodyPr/>
                    <a:lstStyle/>
                    <a:p>
                      <a:pPr algn="l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Vestbøstad avløpssone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10 000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5 000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0021013"/>
                  </a:ext>
                </a:extLst>
              </a:tr>
              <a:tr h="325898">
                <a:tc>
                  <a:txBody>
                    <a:bodyPr/>
                    <a:lstStyle/>
                    <a:p>
                      <a:pPr algn="l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Digitalisering VA infrastruktur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1 000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1 000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664225"/>
                  </a:ext>
                </a:extLst>
              </a:tr>
              <a:tr h="325898">
                <a:tc>
                  <a:txBody>
                    <a:bodyPr/>
                    <a:lstStyle/>
                    <a:p>
                      <a:pPr algn="l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Rimbareid vassverk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1 000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1 000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3225020"/>
                  </a:ext>
                </a:extLst>
              </a:tr>
              <a:tr h="325898">
                <a:tc>
                  <a:txBody>
                    <a:bodyPr/>
                    <a:lstStyle/>
                    <a:p>
                      <a:pPr algn="l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Koløy avløpssone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8 000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3 500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635515"/>
                  </a:ext>
                </a:extLst>
              </a:tr>
              <a:tr h="325898">
                <a:tc gridSpan="2">
                  <a:txBody>
                    <a:bodyPr/>
                    <a:lstStyle/>
                    <a:p>
                      <a:pPr algn="l" fontAlgn="b"/>
                      <a:r>
                        <a:rPr lang="nn-N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Sum VAR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14 200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19 900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6 800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12 700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639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461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CA08FA4-225D-4881-A37B-D70238D9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9E8593D7-7D84-4BA7-87A7-CF7A0040DD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11</a:t>
            </a:fld>
            <a:endParaRPr lang="nb-NO" dirty="0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35058AD1-7C64-68F6-D858-9D3CBAC349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596008"/>
              </p:ext>
            </p:extLst>
          </p:nvPr>
        </p:nvGraphicFramePr>
        <p:xfrm>
          <a:off x="940441" y="1183240"/>
          <a:ext cx="10124826" cy="224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103">
                  <a:extLst>
                    <a:ext uri="{9D8B030D-6E8A-4147-A177-3AD203B41FA5}">
                      <a16:colId xmlns:a16="http://schemas.microsoft.com/office/drawing/2014/main" val="1397012166"/>
                    </a:ext>
                  </a:extLst>
                </a:gridCol>
                <a:gridCol w="3473981">
                  <a:extLst>
                    <a:ext uri="{9D8B030D-6E8A-4147-A177-3AD203B41FA5}">
                      <a16:colId xmlns:a16="http://schemas.microsoft.com/office/drawing/2014/main" val="4282522494"/>
                    </a:ext>
                  </a:extLst>
                </a:gridCol>
                <a:gridCol w="1439874">
                  <a:extLst>
                    <a:ext uri="{9D8B030D-6E8A-4147-A177-3AD203B41FA5}">
                      <a16:colId xmlns:a16="http://schemas.microsoft.com/office/drawing/2014/main" val="245261685"/>
                    </a:ext>
                  </a:extLst>
                </a:gridCol>
                <a:gridCol w="1188467">
                  <a:extLst>
                    <a:ext uri="{9D8B030D-6E8A-4147-A177-3AD203B41FA5}">
                      <a16:colId xmlns:a16="http://schemas.microsoft.com/office/drawing/2014/main" val="4027757700"/>
                    </a:ext>
                  </a:extLst>
                </a:gridCol>
                <a:gridCol w="1188467">
                  <a:extLst>
                    <a:ext uri="{9D8B030D-6E8A-4147-A177-3AD203B41FA5}">
                      <a16:colId xmlns:a16="http://schemas.microsoft.com/office/drawing/2014/main" val="2729402969"/>
                    </a:ext>
                  </a:extLst>
                </a:gridCol>
                <a:gridCol w="1188467">
                  <a:extLst>
                    <a:ext uri="{9D8B030D-6E8A-4147-A177-3AD203B41FA5}">
                      <a16:colId xmlns:a16="http://schemas.microsoft.com/office/drawing/2014/main" val="3295552306"/>
                    </a:ext>
                  </a:extLst>
                </a:gridCol>
                <a:gridCol w="1188467">
                  <a:extLst>
                    <a:ext uri="{9D8B030D-6E8A-4147-A177-3AD203B41FA5}">
                      <a16:colId xmlns:a16="http://schemas.microsoft.com/office/drawing/2014/main" val="1311821801"/>
                    </a:ext>
                  </a:extLst>
                </a:gridCol>
              </a:tblGrid>
              <a:tr h="459360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1" u="none" strike="noStrike" dirty="0">
                          <a:effectLst/>
                        </a:rPr>
                        <a:t> 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1" u="none" strike="noStrike" dirty="0">
                          <a:effectLst/>
                        </a:rPr>
                        <a:t>Tittel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1" u="none" strike="noStrike">
                          <a:effectLst/>
                        </a:rPr>
                        <a:t> Total prosjektramme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2023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2024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2025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 dirty="0">
                          <a:effectLst/>
                        </a:rPr>
                        <a:t>2026 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1434527"/>
                  </a:ext>
                </a:extLst>
              </a:tr>
              <a:tr h="2552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nn-NO" sz="1400" b="1" u="none" strike="noStrike" dirty="0">
                          <a:effectLst/>
                        </a:rPr>
                        <a:t>Pleie og omsorg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u="none" strike="noStrike" dirty="0">
                          <a:effectLst/>
                        </a:rPr>
                        <a:t> 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effectLst/>
                        </a:rPr>
                        <a:t> 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effectLst/>
                        </a:rPr>
                        <a:t> 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effectLst/>
                        </a:rPr>
                        <a:t> 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effectLst/>
                        </a:rPr>
                        <a:t> 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977169"/>
                  </a:ext>
                </a:extLst>
              </a:tr>
              <a:tr h="255200">
                <a:tc>
                  <a:txBody>
                    <a:bodyPr/>
                    <a:lstStyle/>
                    <a:p>
                      <a:pPr algn="l" fontAlgn="b"/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u="none" strike="noStrike" dirty="0">
                          <a:effectLst/>
                        </a:rPr>
                        <a:t>Velferdsteknologi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u="none" strike="noStrike" dirty="0">
                          <a:effectLst/>
                        </a:rPr>
                        <a:t> 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effectLst/>
                        </a:rPr>
                        <a:t>600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effectLst/>
                        </a:rPr>
                        <a:t>300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effectLst/>
                        </a:rPr>
                        <a:t>600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effectLst/>
                        </a:rPr>
                        <a:t>300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9009868"/>
                  </a:ext>
                </a:extLst>
              </a:tr>
              <a:tr h="255200">
                <a:tc>
                  <a:txBody>
                    <a:bodyPr/>
                    <a:lstStyle/>
                    <a:p>
                      <a:pPr algn="l" fontAlgn="b"/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u="none" strike="noStrike" dirty="0">
                          <a:effectLst/>
                        </a:rPr>
                        <a:t>FBB, korridorar og hall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u="none" strike="noStrike" dirty="0">
                          <a:effectLst/>
                        </a:rPr>
                        <a:t>500 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effectLst/>
                        </a:rPr>
                        <a:t>500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0616404"/>
                  </a:ext>
                </a:extLst>
              </a:tr>
              <a:tr h="255200">
                <a:tc>
                  <a:txBody>
                    <a:bodyPr/>
                    <a:lstStyle/>
                    <a:p>
                      <a:pPr algn="l" fontAlgn="b"/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u="none" strike="noStrike" dirty="0">
                          <a:effectLst/>
                        </a:rPr>
                        <a:t>Medisinsk utstyr til legesenter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u="none" strike="noStrike" dirty="0">
                          <a:effectLst/>
                        </a:rPr>
                        <a:t>270 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effectLst/>
                        </a:rPr>
                        <a:t>270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7139738"/>
                  </a:ext>
                </a:extLst>
              </a:tr>
              <a:tr h="255200">
                <a:tc>
                  <a:txBody>
                    <a:bodyPr/>
                    <a:lstStyle/>
                    <a:p>
                      <a:pPr algn="l" fontAlgn="b"/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u="none" strike="noStrike">
                          <a:effectLst/>
                        </a:rPr>
                        <a:t>Nye senger og madrasser til FBB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u="none" strike="noStrike">
                          <a:effectLst/>
                        </a:rPr>
                        <a:t>335 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effectLst/>
                        </a:rPr>
                        <a:t>335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5309743"/>
                  </a:ext>
                </a:extLst>
              </a:tr>
              <a:tr h="255200">
                <a:tc>
                  <a:txBody>
                    <a:bodyPr/>
                    <a:lstStyle/>
                    <a:p>
                      <a:pPr algn="l" fontAlgn="b"/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u="none" strike="noStrike">
                          <a:effectLst/>
                        </a:rPr>
                        <a:t>Pauserom/møterom på Havnahuset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u="none" strike="noStrike">
                          <a:effectLst/>
                        </a:rPr>
                        <a:t>150 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effectLst/>
                        </a:rPr>
                        <a:t>150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9209600"/>
                  </a:ext>
                </a:extLst>
              </a:tr>
              <a:tr h="2552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nn-NO" sz="1400" b="1" u="none" strike="noStrike" dirty="0">
                          <a:effectLst/>
                        </a:rPr>
                        <a:t>Sum Pleie og omsorg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1" u="none" strike="noStrike" dirty="0">
                          <a:effectLst/>
                        </a:rPr>
                        <a:t> 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 dirty="0">
                          <a:effectLst/>
                        </a:rPr>
                        <a:t>1 355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 dirty="0">
                          <a:effectLst/>
                        </a:rPr>
                        <a:t>300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 dirty="0">
                          <a:effectLst/>
                        </a:rPr>
                        <a:t>1 100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 dirty="0">
                          <a:effectLst/>
                        </a:rPr>
                        <a:t>300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035463"/>
                  </a:ext>
                </a:extLst>
              </a:tr>
            </a:tbl>
          </a:graphicData>
        </a:graphic>
      </p:graphicFrame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924D3D07-29B4-02F7-32D2-1CE630DCE3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594680"/>
              </p:ext>
            </p:extLst>
          </p:nvPr>
        </p:nvGraphicFramePr>
        <p:xfrm>
          <a:off x="940441" y="3818212"/>
          <a:ext cx="10124826" cy="148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103">
                  <a:extLst>
                    <a:ext uri="{9D8B030D-6E8A-4147-A177-3AD203B41FA5}">
                      <a16:colId xmlns:a16="http://schemas.microsoft.com/office/drawing/2014/main" val="1397012166"/>
                    </a:ext>
                  </a:extLst>
                </a:gridCol>
                <a:gridCol w="3473981">
                  <a:extLst>
                    <a:ext uri="{9D8B030D-6E8A-4147-A177-3AD203B41FA5}">
                      <a16:colId xmlns:a16="http://schemas.microsoft.com/office/drawing/2014/main" val="4282522494"/>
                    </a:ext>
                  </a:extLst>
                </a:gridCol>
                <a:gridCol w="1439874">
                  <a:extLst>
                    <a:ext uri="{9D8B030D-6E8A-4147-A177-3AD203B41FA5}">
                      <a16:colId xmlns:a16="http://schemas.microsoft.com/office/drawing/2014/main" val="245261685"/>
                    </a:ext>
                  </a:extLst>
                </a:gridCol>
                <a:gridCol w="1188467">
                  <a:extLst>
                    <a:ext uri="{9D8B030D-6E8A-4147-A177-3AD203B41FA5}">
                      <a16:colId xmlns:a16="http://schemas.microsoft.com/office/drawing/2014/main" val="4027757700"/>
                    </a:ext>
                  </a:extLst>
                </a:gridCol>
                <a:gridCol w="1188467">
                  <a:extLst>
                    <a:ext uri="{9D8B030D-6E8A-4147-A177-3AD203B41FA5}">
                      <a16:colId xmlns:a16="http://schemas.microsoft.com/office/drawing/2014/main" val="2729402969"/>
                    </a:ext>
                  </a:extLst>
                </a:gridCol>
                <a:gridCol w="1188467">
                  <a:extLst>
                    <a:ext uri="{9D8B030D-6E8A-4147-A177-3AD203B41FA5}">
                      <a16:colId xmlns:a16="http://schemas.microsoft.com/office/drawing/2014/main" val="3295552306"/>
                    </a:ext>
                  </a:extLst>
                </a:gridCol>
                <a:gridCol w="1188467">
                  <a:extLst>
                    <a:ext uri="{9D8B030D-6E8A-4147-A177-3AD203B41FA5}">
                      <a16:colId xmlns:a16="http://schemas.microsoft.com/office/drawing/2014/main" val="1311821801"/>
                    </a:ext>
                  </a:extLst>
                </a:gridCol>
              </a:tblGrid>
              <a:tr h="459360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1" u="none" strike="noStrike" dirty="0"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1" u="none" strike="noStrike" dirty="0">
                          <a:effectLst/>
                          <a:latin typeface="Franklin Gothic Book" panose="020B0503020102020204" pitchFamily="34" charset="0"/>
                        </a:rPr>
                        <a:t>Tittel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1" u="none" strike="noStrike">
                          <a:effectLst/>
                          <a:latin typeface="Franklin Gothic Book" panose="020B0503020102020204" pitchFamily="34" charset="0"/>
                        </a:rPr>
                        <a:t> Total prosjektramme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  <a:latin typeface="Franklin Gothic Book" panose="020B0503020102020204" pitchFamily="34" charset="0"/>
                        </a:rPr>
                        <a:t>2023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  <a:latin typeface="Franklin Gothic Book" panose="020B0503020102020204" pitchFamily="34" charset="0"/>
                        </a:rPr>
                        <a:t>2024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  <a:latin typeface="Franklin Gothic Book" panose="020B0503020102020204" pitchFamily="34" charset="0"/>
                        </a:rPr>
                        <a:t>2025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 dirty="0">
                          <a:effectLst/>
                          <a:latin typeface="Franklin Gothic Book" panose="020B0503020102020204" pitchFamily="34" charset="0"/>
                        </a:rPr>
                        <a:t>2026 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1434527"/>
                  </a:ext>
                </a:extLst>
              </a:tr>
              <a:tr h="2552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nn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Skule og barnehage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977169"/>
                  </a:ext>
                </a:extLst>
              </a:tr>
              <a:tr h="255200">
                <a:tc>
                  <a:txBody>
                    <a:bodyPr/>
                    <a:lstStyle/>
                    <a:p>
                      <a:pPr algn="l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IKT skule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9009868"/>
                  </a:ext>
                </a:extLst>
              </a:tr>
              <a:tr h="255200">
                <a:tc>
                  <a:txBody>
                    <a:bodyPr/>
                    <a:lstStyle/>
                    <a:p>
                      <a:pPr algn="l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Inventar skule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0616404"/>
                  </a:ext>
                </a:extLst>
              </a:tr>
              <a:tr h="2552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nn-NO" sz="14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Sum Skule og barnehage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750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035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584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CA08FA4-225D-4881-A37B-D70238D9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9E8593D7-7D84-4BA7-87A7-CF7A0040DD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12</a:t>
            </a:fld>
            <a:endParaRPr lang="nb-NO" dirty="0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35058AD1-7C64-68F6-D858-9D3CBAC349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70559"/>
              </p:ext>
            </p:extLst>
          </p:nvPr>
        </p:nvGraphicFramePr>
        <p:xfrm>
          <a:off x="940441" y="1183240"/>
          <a:ext cx="10124826" cy="199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103">
                  <a:extLst>
                    <a:ext uri="{9D8B030D-6E8A-4147-A177-3AD203B41FA5}">
                      <a16:colId xmlns:a16="http://schemas.microsoft.com/office/drawing/2014/main" val="1397012166"/>
                    </a:ext>
                  </a:extLst>
                </a:gridCol>
                <a:gridCol w="3473981">
                  <a:extLst>
                    <a:ext uri="{9D8B030D-6E8A-4147-A177-3AD203B41FA5}">
                      <a16:colId xmlns:a16="http://schemas.microsoft.com/office/drawing/2014/main" val="4282522494"/>
                    </a:ext>
                  </a:extLst>
                </a:gridCol>
                <a:gridCol w="1439874">
                  <a:extLst>
                    <a:ext uri="{9D8B030D-6E8A-4147-A177-3AD203B41FA5}">
                      <a16:colId xmlns:a16="http://schemas.microsoft.com/office/drawing/2014/main" val="245261685"/>
                    </a:ext>
                  </a:extLst>
                </a:gridCol>
                <a:gridCol w="1188467">
                  <a:extLst>
                    <a:ext uri="{9D8B030D-6E8A-4147-A177-3AD203B41FA5}">
                      <a16:colId xmlns:a16="http://schemas.microsoft.com/office/drawing/2014/main" val="4027757700"/>
                    </a:ext>
                  </a:extLst>
                </a:gridCol>
                <a:gridCol w="1188467">
                  <a:extLst>
                    <a:ext uri="{9D8B030D-6E8A-4147-A177-3AD203B41FA5}">
                      <a16:colId xmlns:a16="http://schemas.microsoft.com/office/drawing/2014/main" val="2729402969"/>
                    </a:ext>
                  </a:extLst>
                </a:gridCol>
                <a:gridCol w="1188467">
                  <a:extLst>
                    <a:ext uri="{9D8B030D-6E8A-4147-A177-3AD203B41FA5}">
                      <a16:colId xmlns:a16="http://schemas.microsoft.com/office/drawing/2014/main" val="3295552306"/>
                    </a:ext>
                  </a:extLst>
                </a:gridCol>
                <a:gridCol w="1188467">
                  <a:extLst>
                    <a:ext uri="{9D8B030D-6E8A-4147-A177-3AD203B41FA5}">
                      <a16:colId xmlns:a16="http://schemas.microsoft.com/office/drawing/2014/main" val="1311821801"/>
                    </a:ext>
                  </a:extLst>
                </a:gridCol>
              </a:tblGrid>
              <a:tr h="459360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1" u="none" strike="noStrike" dirty="0">
                          <a:effectLst/>
                        </a:rPr>
                        <a:t> 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1" u="none" strike="noStrike" dirty="0">
                          <a:effectLst/>
                        </a:rPr>
                        <a:t>Tittel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1" u="none" strike="noStrike">
                          <a:effectLst/>
                        </a:rPr>
                        <a:t> Total prosjektramme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2023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2024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2025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 dirty="0">
                          <a:effectLst/>
                        </a:rPr>
                        <a:t>2026 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1434527"/>
                  </a:ext>
                </a:extLst>
              </a:tr>
              <a:tr h="2552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nn-N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Kultur og idrett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977169"/>
                  </a:ext>
                </a:extLst>
              </a:tr>
              <a:tr h="255200">
                <a:tc>
                  <a:txBody>
                    <a:bodyPr/>
                    <a:lstStyle/>
                    <a:p>
                      <a:pPr algn="l" fontAlgn="b"/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Idretts og friluftsliv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9009868"/>
                  </a:ext>
                </a:extLst>
              </a:tr>
              <a:tr h="255200">
                <a:tc>
                  <a:txBody>
                    <a:bodyPr/>
                    <a:lstStyle/>
                    <a:p>
                      <a:pPr algn="l" fontAlgn="b"/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Tiltak FKIB led lys i saltak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0616404"/>
                  </a:ext>
                </a:extLst>
              </a:tr>
              <a:tr h="255200">
                <a:tc>
                  <a:txBody>
                    <a:bodyPr/>
                    <a:lstStyle/>
                    <a:p>
                      <a:pPr algn="l" fontAlgn="b"/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Nytt tak våningshus Årskog museum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7139738"/>
                  </a:ext>
                </a:extLst>
              </a:tr>
              <a:tr h="255200">
                <a:tc>
                  <a:txBody>
                    <a:bodyPr/>
                    <a:lstStyle/>
                    <a:p>
                      <a:pPr algn="l" fontAlgn="b"/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Nye scenelys + mixar FKIB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485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5309743"/>
                  </a:ext>
                </a:extLst>
              </a:tr>
              <a:tr h="2552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nn-N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Sum Kultur og idrett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035463"/>
                  </a:ext>
                </a:extLst>
              </a:tr>
            </a:tbl>
          </a:graphicData>
        </a:graphic>
      </p:graphicFrame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1FDFF818-D0A3-4BF1-D3C9-5ED4E9A94C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356396"/>
              </p:ext>
            </p:extLst>
          </p:nvPr>
        </p:nvGraphicFramePr>
        <p:xfrm>
          <a:off x="966914" y="3573287"/>
          <a:ext cx="10124826" cy="224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103">
                  <a:extLst>
                    <a:ext uri="{9D8B030D-6E8A-4147-A177-3AD203B41FA5}">
                      <a16:colId xmlns:a16="http://schemas.microsoft.com/office/drawing/2014/main" val="1397012166"/>
                    </a:ext>
                  </a:extLst>
                </a:gridCol>
                <a:gridCol w="3473981">
                  <a:extLst>
                    <a:ext uri="{9D8B030D-6E8A-4147-A177-3AD203B41FA5}">
                      <a16:colId xmlns:a16="http://schemas.microsoft.com/office/drawing/2014/main" val="4282522494"/>
                    </a:ext>
                  </a:extLst>
                </a:gridCol>
                <a:gridCol w="1439874">
                  <a:extLst>
                    <a:ext uri="{9D8B030D-6E8A-4147-A177-3AD203B41FA5}">
                      <a16:colId xmlns:a16="http://schemas.microsoft.com/office/drawing/2014/main" val="245261685"/>
                    </a:ext>
                  </a:extLst>
                </a:gridCol>
                <a:gridCol w="1188467">
                  <a:extLst>
                    <a:ext uri="{9D8B030D-6E8A-4147-A177-3AD203B41FA5}">
                      <a16:colId xmlns:a16="http://schemas.microsoft.com/office/drawing/2014/main" val="4027757700"/>
                    </a:ext>
                  </a:extLst>
                </a:gridCol>
                <a:gridCol w="1188467">
                  <a:extLst>
                    <a:ext uri="{9D8B030D-6E8A-4147-A177-3AD203B41FA5}">
                      <a16:colId xmlns:a16="http://schemas.microsoft.com/office/drawing/2014/main" val="2729402969"/>
                    </a:ext>
                  </a:extLst>
                </a:gridCol>
                <a:gridCol w="1188467">
                  <a:extLst>
                    <a:ext uri="{9D8B030D-6E8A-4147-A177-3AD203B41FA5}">
                      <a16:colId xmlns:a16="http://schemas.microsoft.com/office/drawing/2014/main" val="3295552306"/>
                    </a:ext>
                  </a:extLst>
                </a:gridCol>
                <a:gridCol w="1188467">
                  <a:extLst>
                    <a:ext uri="{9D8B030D-6E8A-4147-A177-3AD203B41FA5}">
                      <a16:colId xmlns:a16="http://schemas.microsoft.com/office/drawing/2014/main" val="1311821801"/>
                    </a:ext>
                  </a:extLst>
                </a:gridCol>
              </a:tblGrid>
              <a:tr h="459360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1" u="none" strike="noStrike" dirty="0">
                          <a:effectLst/>
                        </a:rPr>
                        <a:t> 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1" u="none" strike="noStrike" dirty="0">
                          <a:effectLst/>
                        </a:rPr>
                        <a:t>Tittel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1" u="none" strike="noStrike">
                          <a:effectLst/>
                        </a:rPr>
                        <a:t> Total prosjektramme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2023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2024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2025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 dirty="0">
                          <a:effectLst/>
                        </a:rPr>
                        <a:t>2026 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1434527"/>
                  </a:ext>
                </a:extLst>
              </a:tr>
              <a:tr h="2552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nn-N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Administrasjon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977169"/>
                  </a:ext>
                </a:extLst>
              </a:tr>
              <a:tr h="255200">
                <a:tc>
                  <a:txBody>
                    <a:bodyPr/>
                    <a:lstStyle/>
                    <a:p>
                      <a:pPr algn="l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IKT administrasjonen og felles.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9009868"/>
                  </a:ext>
                </a:extLst>
              </a:tr>
              <a:tr h="255200">
                <a:tc>
                  <a:txBody>
                    <a:bodyPr/>
                    <a:lstStyle/>
                    <a:p>
                      <a:pPr algn="l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Eigenkapitalinnskot KLP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0616404"/>
                  </a:ext>
                </a:extLst>
              </a:tr>
              <a:tr h="255200">
                <a:tc>
                  <a:txBody>
                    <a:bodyPr/>
                    <a:lstStyle/>
                    <a:p>
                      <a:pPr algn="l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Oppgradering Agresso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7139738"/>
                  </a:ext>
                </a:extLst>
              </a:tr>
              <a:tr h="255200">
                <a:tc>
                  <a:txBody>
                    <a:bodyPr/>
                    <a:lstStyle/>
                    <a:p>
                      <a:pPr algn="l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Startlån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7592139"/>
                  </a:ext>
                </a:extLst>
              </a:tr>
              <a:tr h="255200">
                <a:tc>
                  <a:txBody>
                    <a:bodyPr/>
                    <a:lstStyle/>
                    <a:p>
                      <a:pPr algn="l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Fitjar Utvikling AS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5309743"/>
                  </a:ext>
                </a:extLst>
              </a:tr>
              <a:tr h="2552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nn-N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Sum Administrasjon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6 069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4 093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3 119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3 146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035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122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CA08FA4-225D-4881-A37B-D70238D9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9E8593D7-7D84-4BA7-87A7-CF7A0040DD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13</a:t>
            </a:fld>
            <a:endParaRPr lang="nb-NO" dirty="0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35058AD1-7C64-68F6-D858-9D3CBAC349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686932"/>
              </p:ext>
            </p:extLst>
          </p:nvPr>
        </p:nvGraphicFramePr>
        <p:xfrm>
          <a:off x="940441" y="1183240"/>
          <a:ext cx="10124826" cy="1224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103">
                  <a:extLst>
                    <a:ext uri="{9D8B030D-6E8A-4147-A177-3AD203B41FA5}">
                      <a16:colId xmlns:a16="http://schemas.microsoft.com/office/drawing/2014/main" val="1397012166"/>
                    </a:ext>
                  </a:extLst>
                </a:gridCol>
                <a:gridCol w="3473981">
                  <a:extLst>
                    <a:ext uri="{9D8B030D-6E8A-4147-A177-3AD203B41FA5}">
                      <a16:colId xmlns:a16="http://schemas.microsoft.com/office/drawing/2014/main" val="4282522494"/>
                    </a:ext>
                  </a:extLst>
                </a:gridCol>
                <a:gridCol w="1439874">
                  <a:extLst>
                    <a:ext uri="{9D8B030D-6E8A-4147-A177-3AD203B41FA5}">
                      <a16:colId xmlns:a16="http://schemas.microsoft.com/office/drawing/2014/main" val="245261685"/>
                    </a:ext>
                  </a:extLst>
                </a:gridCol>
                <a:gridCol w="1188467">
                  <a:extLst>
                    <a:ext uri="{9D8B030D-6E8A-4147-A177-3AD203B41FA5}">
                      <a16:colId xmlns:a16="http://schemas.microsoft.com/office/drawing/2014/main" val="4027757700"/>
                    </a:ext>
                  </a:extLst>
                </a:gridCol>
                <a:gridCol w="1188467">
                  <a:extLst>
                    <a:ext uri="{9D8B030D-6E8A-4147-A177-3AD203B41FA5}">
                      <a16:colId xmlns:a16="http://schemas.microsoft.com/office/drawing/2014/main" val="2729402969"/>
                    </a:ext>
                  </a:extLst>
                </a:gridCol>
                <a:gridCol w="1188467">
                  <a:extLst>
                    <a:ext uri="{9D8B030D-6E8A-4147-A177-3AD203B41FA5}">
                      <a16:colId xmlns:a16="http://schemas.microsoft.com/office/drawing/2014/main" val="3295552306"/>
                    </a:ext>
                  </a:extLst>
                </a:gridCol>
                <a:gridCol w="1188467">
                  <a:extLst>
                    <a:ext uri="{9D8B030D-6E8A-4147-A177-3AD203B41FA5}">
                      <a16:colId xmlns:a16="http://schemas.microsoft.com/office/drawing/2014/main" val="1311821801"/>
                    </a:ext>
                  </a:extLst>
                </a:gridCol>
              </a:tblGrid>
              <a:tr h="459360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1" u="none" strike="noStrike" dirty="0">
                          <a:effectLst/>
                        </a:rPr>
                        <a:t> 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1" u="none" strike="noStrike" dirty="0">
                          <a:effectLst/>
                        </a:rPr>
                        <a:t>Tittel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1" u="none" strike="noStrike">
                          <a:effectLst/>
                        </a:rPr>
                        <a:t> Total prosjektramme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2023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2024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2025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 dirty="0">
                          <a:effectLst/>
                        </a:rPr>
                        <a:t>2026 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1434527"/>
                  </a:ext>
                </a:extLst>
              </a:tr>
              <a:tr h="2552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nn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Brann og beredskap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977169"/>
                  </a:ext>
                </a:extLst>
              </a:tr>
              <a:tr h="255200">
                <a:tc>
                  <a:txBody>
                    <a:bodyPr/>
                    <a:lstStyle/>
                    <a:p>
                      <a:pPr algn="l" fontAlgn="b"/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UTV - brann og redning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9009868"/>
                  </a:ext>
                </a:extLst>
              </a:tr>
              <a:tr h="2552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nn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Sum Brann og beredskap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n-NO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616404"/>
                  </a:ext>
                </a:extLst>
              </a:tr>
            </a:tbl>
          </a:graphicData>
        </a:graphic>
      </p:graphicFrame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D7B602F4-7BC2-03BD-C16F-999DA743A7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590042"/>
              </p:ext>
            </p:extLst>
          </p:nvPr>
        </p:nvGraphicFramePr>
        <p:xfrm>
          <a:off x="940441" y="2807687"/>
          <a:ext cx="10124826" cy="1224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103">
                  <a:extLst>
                    <a:ext uri="{9D8B030D-6E8A-4147-A177-3AD203B41FA5}">
                      <a16:colId xmlns:a16="http://schemas.microsoft.com/office/drawing/2014/main" val="1397012166"/>
                    </a:ext>
                  </a:extLst>
                </a:gridCol>
                <a:gridCol w="3473981">
                  <a:extLst>
                    <a:ext uri="{9D8B030D-6E8A-4147-A177-3AD203B41FA5}">
                      <a16:colId xmlns:a16="http://schemas.microsoft.com/office/drawing/2014/main" val="4282522494"/>
                    </a:ext>
                  </a:extLst>
                </a:gridCol>
                <a:gridCol w="1439874">
                  <a:extLst>
                    <a:ext uri="{9D8B030D-6E8A-4147-A177-3AD203B41FA5}">
                      <a16:colId xmlns:a16="http://schemas.microsoft.com/office/drawing/2014/main" val="245261685"/>
                    </a:ext>
                  </a:extLst>
                </a:gridCol>
                <a:gridCol w="1188467">
                  <a:extLst>
                    <a:ext uri="{9D8B030D-6E8A-4147-A177-3AD203B41FA5}">
                      <a16:colId xmlns:a16="http://schemas.microsoft.com/office/drawing/2014/main" val="4027757700"/>
                    </a:ext>
                  </a:extLst>
                </a:gridCol>
                <a:gridCol w="1188467">
                  <a:extLst>
                    <a:ext uri="{9D8B030D-6E8A-4147-A177-3AD203B41FA5}">
                      <a16:colId xmlns:a16="http://schemas.microsoft.com/office/drawing/2014/main" val="2729402969"/>
                    </a:ext>
                  </a:extLst>
                </a:gridCol>
                <a:gridCol w="1188467">
                  <a:extLst>
                    <a:ext uri="{9D8B030D-6E8A-4147-A177-3AD203B41FA5}">
                      <a16:colId xmlns:a16="http://schemas.microsoft.com/office/drawing/2014/main" val="3295552306"/>
                    </a:ext>
                  </a:extLst>
                </a:gridCol>
                <a:gridCol w="1188467">
                  <a:extLst>
                    <a:ext uri="{9D8B030D-6E8A-4147-A177-3AD203B41FA5}">
                      <a16:colId xmlns:a16="http://schemas.microsoft.com/office/drawing/2014/main" val="1311821801"/>
                    </a:ext>
                  </a:extLst>
                </a:gridCol>
              </a:tblGrid>
              <a:tr h="459360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1" u="none" strike="noStrike" dirty="0">
                          <a:effectLst/>
                        </a:rPr>
                        <a:t> 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1" u="none" strike="noStrike" dirty="0">
                          <a:effectLst/>
                        </a:rPr>
                        <a:t>Tittel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1" u="none" strike="noStrike">
                          <a:effectLst/>
                        </a:rPr>
                        <a:t> Total prosjektramme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2023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2024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2025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 dirty="0">
                          <a:effectLst/>
                        </a:rPr>
                        <a:t>2026 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1434527"/>
                  </a:ext>
                </a:extLst>
              </a:tr>
              <a:tr h="2552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nn-N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Plan, byggesak og oppmåling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977169"/>
                  </a:ext>
                </a:extLst>
              </a:tr>
              <a:tr h="255200">
                <a:tc>
                  <a:txBody>
                    <a:bodyPr/>
                    <a:lstStyle/>
                    <a:p>
                      <a:pPr algn="l" fontAlgn="b"/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Oppmålingsutstyr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300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9009868"/>
                  </a:ext>
                </a:extLst>
              </a:tr>
              <a:tr h="2552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nn-N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Sum Plan, byggesak og oppmåling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n-NO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616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38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CA08FA4-225D-4881-A37B-D70238D9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9E8593D7-7D84-4BA7-87A7-CF7A0040DD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14</a:t>
            </a:fld>
            <a:endParaRPr lang="nb-NO" dirty="0"/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69B6D58D-391A-AE3F-4EAF-FD4B21BE9E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878596"/>
              </p:ext>
            </p:extLst>
          </p:nvPr>
        </p:nvGraphicFramePr>
        <p:xfrm>
          <a:off x="1151418" y="2328380"/>
          <a:ext cx="9889163" cy="2901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0482">
                  <a:extLst>
                    <a:ext uri="{9D8B030D-6E8A-4147-A177-3AD203B41FA5}">
                      <a16:colId xmlns:a16="http://schemas.microsoft.com/office/drawing/2014/main" val="1781841872"/>
                    </a:ext>
                  </a:extLst>
                </a:gridCol>
                <a:gridCol w="3955665">
                  <a:extLst>
                    <a:ext uri="{9D8B030D-6E8A-4147-A177-3AD203B41FA5}">
                      <a16:colId xmlns:a16="http://schemas.microsoft.com/office/drawing/2014/main" val="818966303"/>
                    </a:ext>
                  </a:extLst>
                </a:gridCol>
                <a:gridCol w="1353254">
                  <a:extLst>
                    <a:ext uri="{9D8B030D-6E8A-4147-A177-3AD203B41FA5}">
                      <a16:colId xmlns:a16="http://schemas.microsoft.com/office/drawing/2014/main" val="4151775001"/>
                    </a:ext>
                  </a:extLst>
                </a:gridCol>
                <a:gridCol w="1353254">
                  <a:extLst>
                    <a:ext uri="{9D8B030D-6E8A-4147-A177-3AD203B41FA5}">
                      <a16:colId xmlns:a16="http://schemas.microsoft.com/office/drawing/2014/main" val="1356751013"/>
                    </a:ext>
                  </a:extLst>
                </a:gridCol>
                <a:gridCol w="1353254">
                  <a:extLst>
                    <a:ext uri="{9D8B030D-6E8A-4147-A177-3AD203B41FA5}">
                      <a16:colId xmlns:a16="http://schemas.microsoft.com/office/drawing/2014/main" val="3379632852"/>
                    </a:ext>
                  </a:extLst>
                </a:gridCol>
                <a:gridCol w="1353254">
                  <a:extLst>
                    <a:ext uri="{9D8B030D-6E8A-4147-A177-3AD203B41FA5}">
                      <a16:colId xmlns:a16="http://schemas.microsoft.com/office/drawing/2014/main" val="3787203047"/>
                    </a:ext>
                  </a:extLst>
                </a:gridCol>
              </a:tblGrid>
              <a:tr h="767955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1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Tittel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2023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2024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2025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2026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8298806"/>
                  </a:ext>
                </a:extLst>
              </a:tr>
              <a:tr h="4266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nn-NO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Sum investeringar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50 979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37 678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31 219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26 446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69006"/>
                  </a:ext>
                </a:extLst>
              </a:tr>
              <a:tr h="4266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nn-NO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Bruk av fond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-3 619</a:t>
                      </a:r>
                      <a:endParaRPr lang="nn-NO" sz="14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-643</a:t>
                      </a:r>
                      <a:endParaRPr lang="nn-NO" sz="14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-669</a:t>
                      </a:r>
                      <a:endParaRPr lang="nn-NO" sz="14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-696</a:t>
                      </a:r>
                      <a:endParaRPr lang="nn-NO" sz="14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230875"/>
                  </a:ext>
                </a:extLst>
              </a:tr>
              <a:tr h="426642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1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Sal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-9 000</a:t>
                      </a:r>
                      <a:endParaRPr lang="nn-NO" sz="14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209780"/>
                  </a:ext>
                </a:extLst>
              </a:tr>
              <a:tr h="4266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nn-NO" sz="1400" b="1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Overført frå drift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-3 664</a:t>
                      </a:r>
                      <a:endParaRPr lang="nn-NO" sz="14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-2 131</a:t>
                      </a:r>
                      <a:endParaRPr lang="nn-NO" sz="14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-5 089</a:t>
                      </a:r>
                      <a:endParaRPr lang="nn-NO" sz="14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053121"/>
                  </a:ext>
                </a:extLst>
              </a:tr>
              <a:tr h="4266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nn-NO" sz="1400" b="1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Låneopptak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-38 360</a:t>
                      </a:r>
                      <a:endParaRPr lang="nn-NO" sz="14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-33 371</a:t>
                      </a:r>
                      <a:endParaRPr lang="nn-NO" sz="14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-28 419</a:t>
                      </a:r>
                      <a:endParaRPr lang="nn-NO" sz="14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-20 661</a:t>
                      </a:r>
                      <a:endParaRPr lang="nn-NO" sz="14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070610"/>
                  </a:ext>
                </a:extLst>
              </a:tr>
            </a:tbl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01838678-9686-A1C0-1813-CD7CA9A7CB4C}"/>
              </a:ext>
            </a:extLst>
          </p:cNvPr>
          <p:cNvSpPr txBox="1"/>
          <p:nvPr/>
        </p:nvSpPr>
        <p:spPr>
          <a:xfrm>
            <a:off x="887767" y="1464816"/>
            <a:ext cx="1055555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nn-NO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Investeringar - oppsummering</a:t>
            </a:r>
          </a:p>
          <a:p>
            <a:pPr lvl="1" fontAlgn="base">
              <a:buFont typeface="Arial" panose="020B0604020202020204" pitchFamily="34" charset="0"/>
              <a:buChar char="•"/>
            </a:pPr>
            <a:endParaRPr lang="nn-NO" sz="20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nn-NO" sz="20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n-NO" dirty="0"/>
          </a:p>
          <a:p>
            <a:pPr algn="ctr"/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567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1E4AEBA-FB58-2240-B0C0-45D5CE245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7676CCD-603A-8444-BCDF-2B772AD620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2</a:t>
            </a:fld>
            <a:endParaRPr lang="nb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B08B1922-D77E-47D2-ACC0-24EAACCA57FB}"/>
              </a:ext>
            </a:extLst>
          </p:cNvPr>
          <p:cNvSpPr txBox="1"/>
          <p:nvPr/>
        </p:nvSpPr>
        <p:spPr>
          <a:xfrm>
            <a:off x="2175028" y="1413051"/>
            <a:ext cx="8043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Samfunnsutvikling og drift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15C331BC-EEA6-A06C-94CC-8DABBCE321D7}"/>
              </a:ext>
            </a:extLst>
          </p:cNvPr>
          <p:cNvSpPr txBox="1"/>
          <p:nvPr/>
        </p:nvSpPr>
        <p:spPr>
          <a:xfrm>
            <a:off x="723400" y="4308692"/>
            <a:ext cx="1055555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Høge utgifter tidleg</a:t>
            </a:r>
          </a:p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Betring i planperioden</a:t>
            </a:r>
            <a:endParaRPr lang="nn-NO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n-NO" sz="1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6CE064C2-2F9B-A43E-5467-04A0947A02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143183"/>
              </p:ext>
            </p:extLst>
          </p:nvPr>
        </p:nvGraphicFramePr>
        <p:xfrm>
          <a:off x="628575" y="1927205"/>
          <a:ext cx="10745200" cy="2207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7926">
                  <a:extLst>
                    <a:ext uri="{9D8B030D-6E8A-4147-A177-3AD203B41FA5}">
                      <a16:colId xmlns:a16="http://schemas.microsoft.com/office/drawing/2014/main" val="4276443423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2807325788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3441889049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3881395661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3423762856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3536653057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3623531303"/>
                    </a:ext>
                  </a:extLst>
                </a:gridCol>
              </a:tblGrid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 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u="none" strike="noStrike">
                          <a:effectLst/>
                        </a:rPr>
                        <a:t>Rekneskap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43897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 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u="none" strike="noStrike">
                          <a:effectLst/>
                        </a:rPr>
                        <a:t>2021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u="none" strike="noStrike" dirty="0">
                          <a:effectLst/>
                        </a:rPr>
                        <a:t>2022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u="none" strike="noStrike">
                          <a:effectLst/>
                        </a:rPr>
                        <a:t>2023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u="none" strike="noStrike">
                          <a:effectLst/>
                        </a:rPr>
                        <a:t>2024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u="none" strike="noStrike">
                          <a:effectLst/>
                        </a:rPr>
                        <a:t>2025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u="none" strike="noStrike" dirty="0">
                          <a:effectLst/>
                        </a:rPr>
                        <a:t>2026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281795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Plan, byggesak og oppmåling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980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516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-439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-439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-439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1516560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Drift og vedlikehald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19 200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21 321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22 610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20 978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19 605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19 433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8429968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VAR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683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-381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-2 283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-3 355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-3 236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-3 308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3738967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SFLMK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3 531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3 779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3 910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3 910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3 910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3 910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766117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Brann og beredskap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4 325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4 431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4 507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4 564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4 554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4 544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612968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Sum Samfunnsutvikling og drift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28 718 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29 242 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29 260 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25 657 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24 394 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24 140 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364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58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CA08FA4-225D-4881-A37B-D70238D9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9E8593D7-7D84-4BA7-87A7-CF7A0040DD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3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C57B5C3B-5AAB-4D0A-812C-7BC0C7FD82FD}"/>
              </a:ext>
            </a:extLst>
          </p:cNvPr>
          <p:cNvSpPr txBox="1"/>
          <p:nvPr/>
        </p:nvSpPr>
        <p:spPr>
          <a:xfrm>
            <a:off x="887767" y="1464816"/>
            <a:ext cx="105555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nn-NO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Plan, byggesak og oppmåling</a:t>
            </a:r>
          </a:p>
          <a:p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Kommuneplan – arealdel	1 mill. i 2024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Reduksjon i stillingar 0,45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nn-NO" sz="20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Inntekter justert med 3,7 %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Eiga sak om gebyrregulativ vert fremma av utval for plan og miljø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nn-NO" sz="20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n-NO" dirty="0"/>
          </a:p>
          <a:p>
            <a:pPr algn="ctr"/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00B1FBBC-FC2D-4E88-10F1-E15B0D0E64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685536"/>
              </p:ext>
            </p:extLst>
          </p:nvPr>
        </p:nvGraphicFramePr>
        <p:xfrm>
          <a:off x="914400" y="2446338"/>
          <a:ext cx="10745200" cy="8276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7926">
                  <a:extLst>
                    <a:ext uri="{9D8B030D-6E8A-4147-A177-3AD203B41FA5}">
                      <a16:colId xmlns:a16="http://schemas.microsoft.com/office/drawing/2014/main" val="2598729645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1385685383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167474464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2922069336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1951777070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1748045289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3063834486"/>
                    </a:ext>
                  </a:extLst>
                </a:gridCol>
              </a:tblGrid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 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Rekneskap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568251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 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2021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 dirty="0">
                          <a:effectLst/>
                        </a:rPr>
                        <a:t>2022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2023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2024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2025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 dirty="0">
                          <a:effectLst/>
                        </a:rPr>
                        <a:t>2026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015016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Plan, byggesak og oppmåling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980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516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-439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-439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-439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3070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40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CA08FA4-225D-4881-A37B-D70238D9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9E8593D7-7D84-4BA7-87A7-CF7A0040DD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4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C57B5C3B-5AAB-4D0A-812C-7BC0C7FD82FD}"/>
              </a:ext>
            </a:extLst>
          </p:cNvPr>
          <p:cNvSpPr txBox="1"/>
          <p:nvPr/>
        </p:nvSpPr>
        <p:spPr>
          <a:xfrm>
            <a:off x="887767" y="1464816"/>
            <a:ext cx="1055555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nn-NO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Drift og vedlikehald</a:t>
            </a:r>
          </a:p>
          <a:p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Ny etatssjef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 Straum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n-NO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7,4 mill. i 2023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n-NO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5,7 mill. i 2024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n-NO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4,2 mill. i 2025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n-NO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2,7 mill. i 2026 (normal pris)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nn-NO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Tiltak: Vedlikehaldsmidlar – 0,2 mill. i 2023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n-NO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 2022 vart vedlikehaldsmidlane st</a:t>
            </a:r>
            <a:r>
              <a:rPr lang="nn-NO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yrka med 0,3 mill. årleg</a:t>
            </a:r>
            <a:endParaRPr lang="nn-NO" sz="20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n-NO" dirty="0"/>
          </a:p>
          <a:p>
            <a:pPr algn="ctr"/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00B1FBBC-FC2D-4E88-10F1-E15B0D0E64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34746"/>
              </p:ext>
            </p:extLst>
          </p:nvPr>
        </p:nvGraphicFramePr>
        <p:xfrm>
          <a:off x="914400" y="2446338"/>
          <a:ext cx="10745200" cy="8276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7926">
                  <a:extLst>
                    <a:ext uri="{9D8B030D-6E8A-4147-A177-3AD203B41FA5}">
                      <a16:colId xmlns:a16="http://schemas.microsoft.com/office/drawing/2014/main" val="2598729645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1385685383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167474464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2922069336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1951777070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1748045289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3063834486"/>
                    </a:ext>
                  </a:extLst>
                </a:gridCol>
              </a:tblGrid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 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Rekneskap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568251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 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2021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 dirty="0">
                          <a:effectLst/>
                        </a:rPr>
                        <a:t>2022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2023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2024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2025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 dirty="0">
                          <a:effectLst/>
                        </a:rPr>
                        <a:t>2026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015016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Drift og vedlikehald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19 200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21 321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22 610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20 978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19 605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19 433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3070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103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CA08FA4-225D-4881-A37B-D70238D9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9E8593D7-7D84-4BA7-87A7-CF7A0040DD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5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C57B5C3B-5AAB-4D0A-812C-7BC0C7FD82FD}"/>
              </a:ext>
            </a:extLst>
          </p:cNvPr>
          <p:cNvSpPr txBox="1"/>
          <p:nvPr/>
        </p:nvSpPr>
        <p:spPr>
          <a:xfrm>
            <a:off x="887767" y="1464816"/>
            <a:ext cx="1055555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nn-NO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</a:t>
            </a:r>
          </a:p>
          <a:p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Overskot skal dekke finansutgifter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nn-NO" sz="20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Reduksjon i 0,9 stillingar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nn-NO" sz="20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Inntekter auka med 25 % både på vatn og avløp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n-NO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Høge renteutgifter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n-NO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Høg (men redusert) investeringstakt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n-NO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Fleire år med underskot</a:t>
            </a:r>
          </a:p>
          <a:p>
            <a:endParaRPr lang="nn-NO" dirty="0"/>
          </a:p>
          <a:p>
            <a:pPr algn="ctr"/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00B1FBBC-FC2D-4E88-10F1-E15B0D0E64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531330"/>
              </p:ext>
            </p:extLst>
          </p:nvPr>
        </p:nvGraphicFramePr>
        <p:xfrm>
          <a:off x="914400" y="2446338"/>
          <a:ext cx="10745200" cy="8276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7926">
                  <a:extLst>
                    <a:ext uri="{9D8B030D-6E8A-4147-A177-3AD203B41FA5}">
                      <a16:colId xmlns:a16="http://schemas.microsoft.com/office/drawing/2014/main" val="2598729645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1385685383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167474464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2922069336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1951777070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1748045289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3063834486"/>
                    </a:ext>
                  </a:extLst>
                </a:gridCol>
              </a:tblGrid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 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Rekneskap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568251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 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2021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 dirty="0">
                          <a:effectLst/>
                        </a:rPr>
                        <a:t>2022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2023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2024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2025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 dirty="0">
                          <a:effectLst/>
                        </a:rPr>
                        <a:t>2026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015016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VAR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683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-381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-2 283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-3 355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-3 236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-3 308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3070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866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CA08FA4-225D-4881-A37B-D70238D9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9E8593D7-7D84-4BA7-87A7-CF7A0040DD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6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C57B5C3B-5AAB-4D0A-812C-7BC0C7FD82FD}"/>
              </a:ext>
            </a:extLst>
          </p:cNvPr>
          <p:cNvSpPr txBox="1"/>
          <p:nvPr/>
        </p:nvSpPr>
        <p:spPr>
          <a:xfrm>
            <a:off x="887767" y="1464816"/>
            <a:ext cx="105555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nn-NO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Stord Fitjar Landbruk og Miljøkontor</a:t>
            </a:r>
          </a:p>
          <a:p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Vidareføring av utvida avtale med Austevoll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nn-NO" sz="16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n-NO" dirty="0"/>
          </a:p>
          <a:p>
            <a:pPr algn="ctr"/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00B1FBBC-FC2D-4E88-10F1-E15B0D0E64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137381"/>
              </p:ext>
            </p:extLst>
          </p:nvPr>
        </p:nvGraphicFramePr>
        <p:xfrm>
          <a:off x="914400" y="2446338"/>
          <a:ext cx="10745200" cy="8276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7926">
                  <a:extLst>
                    <a:ext uri="{9D8B030D-6E8A-4147-A177-3AD203B41FA5}">
                      <a16:colId xmlns:a16="http://schemas.microsoft.com/office/drawing/2014/main" val="2598729645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1385685383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167474464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2922069336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1951777070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1748045289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3063834486"/>
                    </a:ext>
                  </a:extLst>
                </a:gridCol>
              </a:tblGrid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 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Rekneskap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568251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 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2021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 dirty="0">
                          <a:effectLst/>
                        </a:rPr>
                        <a:t>2022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2023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2024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2025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 dirty="0">
                          <a:effectLst/>
                        </a:rPr>
                        <a:t>2026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015016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SFLMK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3 531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3 779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3 910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3 910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3 910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3 910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3070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742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CA08FA4-225D-4881-A37B-D70238D9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9E8593D7-7D84-4BA7-87A7-CF7A0040DD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7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C57B5C3B-5AAB-4D0A-812C-7BC0C7FD82FD}"/>
              </a:ext>
            </a:extLst>
          </p:cNvPr>
          <p:cNvSpPr txBox="1"/>
          <p:nvPr/>
        </p:nvSpPr>
        <p:spPr>
          <a:xfrm>
            <a:off x="887767" y="1464816"/>
            <a:ext cx="1055555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nn-NO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Brann og beredskap</a:t>
            </a:r>
          </a:p>
          <a:p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Ny </a:t>
            </a:r>
            <a:r>
              <a:rPr lang="nn-NO" sz="20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særavtale</a:t>
            </a:r>
            <a:endParaRPr lang="nn-NO" sz="20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Bran</a:t>
            </a:r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nsjef auka frå 70 % til 80 % frå 1. juni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nn-NO" sz="20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nn-NO" sz="16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n-NO" dirty="0"/>
          </a:p>
          <a:p>
            <a:pPr algn="ctr"/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00B1FBBC-FC2D-4E88-10F1-E15B0D0E64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311024"/>
              </p:ext>
            </p:extLst>
          </p:nvPr>
        </p:nvGraphicFramePr>
        <p:xfrm>
          <a:off x="914400" y="2446338"/>
          <a:ext cx="10745200" cy="8276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7926">
                  <a:extLst>
                    <a:ext uri="{9D8B030D-6E8A-4147-A177-3AD203B41FA5}">
                      <a16:colId xmlns:a16="http://schemas.microsoft.com/office/drawing/2014/main" val="2598729645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1385685383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167474464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2922069336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1951777070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1748045289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3063834486"/>
                    </a:ext>
                  </a:extLst>
                </a:gridCol>
              </a:tblGrid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 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Rekneskap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Budsjett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568251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 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2021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 dirty="0">
                          <a:effectLst/>
                        </a:rPr>
                        <a:t>2022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2023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2024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2025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 dirty="0">
                          <a:effectLst/>
                        </a:rPr>
                        <a:t>2026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015016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Brann og beredskap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4 325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4 431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4 507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4 564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4 554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4 544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3070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335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CA08FA4-225D-4881-A37B-D70238D9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9E8593D7-7D84-4BA7-87A7-CF7A0040DD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8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C57B5C3B-5AAB-4D0A-812C-7BC0C7FD82FD}"/>
              </a:ext>
            </a:extLst>
          </p:cNvPr>
          <p:cNvSpPr txBox="1"/>
          <p:nvPr/>
        </p:nvSpPr>
        <p:spPr>
          <a:xfrm>
            <a:off x="887767" y="1464816"/>
            <a:ext cx="1055555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nn-NO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Investeringar</a:t>
            </a:r>
          </a:p>
          <a:p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n-NO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Budsjettføresetnad å halda 90 %-regelen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nn-NO" sz="20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Prisstiging legg grunnlaget for berekning av 90 %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nn-NO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n-NO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4,0 % prisstiging frå 2023 til 2024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n-NO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3,5 % </a:t>
            </a:r>
            <a:r>
              <a:rPr lang="nn-NO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prisstiging frå 2024 til 2025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n-NO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3,3 % </a:t>
            </a:r>
            <a:r>
              <a:rPr lang="nn-NO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prisstiging frå 2025 til 2026</a:t>
            </a:r>
          </a:p>
          <a:p>
            <a:pPr lvl="1" fontAlgn="base">
              <a:buFont typeface="Arial" panose="020B0604020202020204" pitchFamily="34" charset="0"/>
              <a:buChar char="•"/>
            </a:pPr>
            <a:endParaRPr lang="nn-NO" sz="1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nn-NO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Høgare prisstiging </a:t>
            </a:r>
            <a:r>
              <a:rPr lang="nn-NO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aukar rammene, lågare reduserer rammene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nn-NO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nn-NO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Margin </a:t>
            </a:r>
            <a:r>
              <a:rPr lang="nn-NO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etter 2025 er på 250 000,-. Endringar må følgjast opp med strykingar eller utsetjing av prosjekt til 2026 (eller seinare). Endringar som: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nn-NO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n-NO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Nye prosjekt i p</a:t>
            </a:r>
            <a:r>
              <a:rPr lang="nn-NO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erioden 2023-2025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n-NO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Utviding av prosjektramme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n-NO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Meirforbruk på einskildprosjekt </a:t>
            </a:r>
            <a:endParaRPr lang="nn-NO" sz="14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endParaRPr lang="nn-NO" sz="20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nn-NO" sz="20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n-NO" dirty="0"/>
          </a:p>
          <a:p>
            <a:pPr algn="ctr"/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445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CA08FA4-225D-4881-A37B-D70238D9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26.10.2022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9E8593D7-7D84-4BA7-87A7-CF7A0040DD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9</a:t>
            </a:fld>
            <a:endParaRPr lang="nb-NO" dirty="0"/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24339342-8DD3-E909-8392-D146FA4ABC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212347"/>
              </p:ext>
            </p:extLst>
          </p:nvPr>
        </p:nvGraphicFramePr>
        <p:xfrm>
          <a:off x="1063731" y="1269287"/>
          <a:ext cx="9076859" cy="4823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9791">
                  <a:extLst>
                    <a:ext uri="{9D8B030D-6E8A-4147-A177-3AD203B41FA5}">
                      <a16:colId xmlns:a16="http://schemas.microsoft.com/office/drawing/2014/main" val="2282215420"/>
                    </a:ext>
                  </a:extLst>
                </a:gridCol>
                <a:gridCol w="3114408">
                  <a:extLst>
                    <a:ext uri="{9D8B030D-6E8A-4147-A177-3AD203B41FA5}">
                      <a16:colId xmlns:a16="http://schemas.microsoft.com/office/drawing/2014/main" val="348917282"/>
                    </a:ext>
                  </a:extLst>
                </a:gridCol>
                <a:gridCol w="1290840">
                  <a:extLst>
                    <a:ext uri="{9D8B030D-6E8A-4147-A177-3AD203B41FA5}">
                      <a16:colId xmlns:a16="http://schemas.microsoft.com/office/drawing/2014/main" val="3296400272"/>
                    </a:ext>
                  </a:extLst>
                </a:gridCol>
                <a:gridCol w="1065455">
                  <a:extLst>
                    <a:ext uri="{9D8B030D-6E8A-4147-A177-3AD203B41FA5}">
                      <a16:colId xmlns:a16="http://schemas.microsoft.com/office/drawing/2014/main" val="1978038281"/>
                    </a:ext>
                  </a:extLst>
                </a:gridCol>
                <a:gridCol w="1065455">
                  <a:extLst>
                    <a:ext uri="{9D8B030D-6E8A-4147-A177-3AD203B41FA5}">
                      <a16:colId xmlns:a16="http://schemas.microsoft.com/office/drawing/2014/main" val="2997512759"/>
                    </a:ext>
                  </a:extLst>
                </a:gridCol>
                <a:gridCol w="1065455">
                  <a:extLst>
                    <a:ext uri="{9D8B030D-6E8A-4147-A177-3AD203B41FA5}">
                      <a16:colId xmlns:a16="http://schemas.microsoft.com/office/drawing/2014/main" val="1205755054"/>
                    </a:ext>
                  </a:extLst>
                </a:gridCol>
                <a:gridCol w="1065455">
                  <a:extLst>
                    <a:ext uri="{9D8B030D-6E8A-4147-A177-3AD203B41FA5}">
                      <a16:colId xmlns:a16="http://schemas.microsoft.com/office/drawing/2014/main" val="132511848"/>
                    </a:ext>
                  </a:extLst>
                </a:gridCol>
              </a:tblGrid>
              <a:tr h="586616">
                <a:tc>
                  <a:txBody>
                    <a:bodyPr/>
                    <a:lstStyle/>
                    <a:p>
                      <a:pPr algn="l" fontAlgn="b"/>
                      <a:r>
                        <a:rPr lang="nn-NO" sz="700" u="none" strike="noStrike" dirty="0">
                          <a:effectLst/>
                        </a:rPr>
                        <a:t> </a:t>
                      </a:r>
                      <a:endParaRPr lang="nn-NO" sz="7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1" u="none" strike="noStrike" dirty="0">
                          <a:effectLst/>
                        </a:rPr>
                        <a:t>Tittel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1" u="none" strike="noStrike">
                          <a:effectLst/>
                        </a:rPr>
                        <a:t> Total prosjektramme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2023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2024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>
                          <a:effectLst/>
                        </a:rPr>
                        <a:t>2025 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u="none" strike="noStrike" dirty="0">
                          <a:effectLst/>
                        </a:rPr>
                        <a:t>2026 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1986004"/>
                  </a:ext>
                </a:extLst>
              </a:tr>
              <a:tr h="325898">
                <a:tc gridSpan="2">
                  <a:txBody>
                    <a:bodyPr/>
                    <a:lstStyle/>
                    <a:p>
                      <a:pPr algn="l" fontAlgn="b"/>
                      <a:r>
                        <a:rPr lang="nn-NO" sz="1400" b="1" u="none" strike="noStrike" dirty="0">
                          <a:effectLst/>
                        </a:rPr>
                        <a:t>Bygg og veg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u="none" strike="noStrike" dirty="0">
                          <a:effectLst/>
                        </a:rPr>
                        <a:t> 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effectLst/>
                        </a:rPr>
                        <a:t> 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effectLst/>
                        </a:rPr>
                        <a:t> 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effectLst/>
                        </a:rPr>
                        <a:t> 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effectLst/>
                        </a:rPr>
                        <a:t> 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35914"/>
                  </a:ext>
                </a:extLst>
              </a:tr>
              <a:tr h="325898">
                <a:tc>
                  <a:txBody>
                    <a:bodyPr/>
                    <a:lstStyle/>
                    <a:p>
                      <a:pPr algn="l" fontAlgn="b"/>
                      <a:endParaRPr lang="nn-NO" sz="7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u="none" strike="noStrike" dirty="0">
                          <a:effectLst/>
                        </a:rPr>
                        <a:t> Samlokalisering av aktivitetsavdeling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u="none" strike="noStrike" dirty="0">
                          <a:effectLst/>
                        </a:rPr>
                        <a:t>5 350 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effectLst/>
                        </a:rPr>
                        <a:t>350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effectLst/>
                        </a:rPr>
                        <a:t>5 000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42293"/>
                  </a:ext>
                </a:extLst>
              </a:tr>
              <a:tr h="325898">
                <a:tc>
                  <a:txBody>
                    <a:bodyPr/>
                    <a:lstStyle/>
                    <a:p>
                      <a:pPr algn="l" fontAlgn="b"/>
                      <a:endParaRPr lang="nn-NO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u="none" strike="noStrike" dirty="0">
                          <a:effectLst/>
                        </a:rPr>
                        <a:t>Hjelpemiddellager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u="none" strike="noStrike" dirty="0">
                          <a:effectLst/>
                        </a:rPr>
                        <a:t>7 000 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effectLst/>
                        </a:rPr>
                        <a:t>7 000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3299058"/>
                  </a:ext>
                </a:extLst>
              </a:tr>
              <a:tr h="325898">
                <a:tc>
                  <a:txBody>
                    <a:bodyPr/>
                    <a:lstStyle/>
                    <a:p>
                      <a:pPr algn="l" fontAlgn="b"/>
                      <a:endParaRPr lang="nn-NO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u="none" strike="noStrike">
                          <a:effectLst/>
                        </a:rPr>
                        <a:t>Bustadar rus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u="none" strike="noStrike" dirty="0">
                          <a:effectLst/>
                        </a:rPr>
                        <a:t>5 400 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effectLst/>
                        </a:rPr>
                        <a:t>200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effectLst/>
                        </a:rPr>
                        <a:t>2 600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7580182"/>
                  </a:ext>
                </a:extLst>
              </a:tr>
              <a:tr h="325898">
                <a:tc>
                  <a:txBody>
                    <a:bodyPr/>
                    <a:lstStyle/>
                    <a:p>
                      <a:pPr algn="l" fontAlgn="b"/>
                      <a:endParaRPr lang="nn-NO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u="none" strike="noStrike" dirty="0">
                          <a:effectLst/>
                        </a:rPr>
                        <a:t>Barnehage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u="none" strike="noStrike">
                          <a:effectLst/>
                        </a:rPr>
                        <a:t>52 625 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effectLst/>
                        </a:rPr>
                        <a:t>25 000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052498"/>
                  </a:ext>
                </a:extLst>
              </a:tr>
              <a:tr h="325898">
                <a:tc>
                  <a:txBody>
                    <a:bodyPr/>
                    <a:lstStyle/>
                    <a:p>
                      <a:pPr algn="l" fontAlgn="b"/>
                      <a:endParaRPr lang="nn-NO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u="none" strike="noStrike">
                          <a:effectLst/>
                        </a:rPr>
                        <a:t>Renovering gymsal Rimbareid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u="none" strike="noStrike">
                          <a:effectLst/>
                        </a:rPr>
                        <a:t>15 000 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effectLst/>
                        </a:rPr>
                        <a:t>4 650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effectLst/>
                        </a:rPr>
                        <a:t>5 350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640161"/>
                  </a:ext>
                </a:extLst>
              </a:tr>
              <a:tr h="325898">
                <a:tc>
                  <a:txBody>
                    <a:bodyPr/>
                    <a:lstStyle/>
                    <a:p>
                      <a:pPr algn="l" fontAlgn="b"/>
                      <a:endParaRPr lang="nn-NO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u="none" strike="noStrike">
                          <a:effectLst/>
                        </a:rPr>
                        <a:t>Energisparekontrakt EPC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u="none" strike="noStrike">
                          <a:effectLst/>
                        </a:rPr>
                        <a:t>11 000 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effectLst/>
                        </a:rPr>
                        <a:t>1 000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effectLst/>
                        </a:rPr>
                        <a:t>3 000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effectLst/>
                        </a:rPr>
                        <a:t>7 000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962305"/>
                  </a:ext>
                </a:extLst>
              </a:tr>
              <a:tr h="325898">
                <a:tc>
                  <a:txBody>
                    <a:bodyPr/>
                    <a:lstStyle/>
                    <a:p>
                      <a:pPr algn="l" fontAlgn="b"/>
                      <a:endParaRPr lang="nn-NO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u="none" strike="noStrike">
                          <a:effectLst/>
                        </a:rPr>
                        <a:t>Veg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u="none" strike="noStrike">
                          <a:effectLst/>
                        </a:rPr>
                        <a:t> 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effectLst/>
                        </a:rPr>
                        <a:t>500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effectLst/>
                        </a:rPr>
                        <a:t>1 000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effectLst/>
                        </a:rPr>
                        <a:t>1 000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effectLst/>
                        </a:rPr>
                        <a:t>1 000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259646"/>
                  </a:ext>
                </a:extLst>
              </a:tr>
              <a:tr h="325898">
                <a:tc>
                  <a:txBody>
                    <a:bodyPr/>
                    <a:lstStyle/>
                    <a:p>
                      <a:pPr algn="l" fontAlgn="b"/>
                      <a:endParaRPr lang="nn-NO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u="none" strike="noStrike">
                          <a:effectLst/>
                        </a:rPr>
                        <a:t>Trafikksikring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u="none" strike="noStrike">
                          <a:effectLst/>
                        </a:rPr>
                        <a:t> 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effectLst/>
                        </a:rPr>
                        <a:t>300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effectLst/>
                        </a:rPr>
                        <a:t>300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effectLst/>
                        </a:rPr>
                        <a:t>300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effectLst/>
                        </a:rPr>
                        <a:t>300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0021013"/>
                  </a:ext>
                </a:extLst>
              </a:tr>
              <a:tr h="325898">
                <a:tc>
                  <a:txBody>
                    <a:bodyPr/>
                    <a:lstStyle/>
                    <a:p>
                      <a:pPr algn="l" fontAlgn="b"/>
                      <a:endParaRPr lang="nn-NO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u="none" strike="noStrike">
                          <a:effectLst/>
                        </a:rPr>
                        <a:t>Parkering Selevik sk.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u="none" strike="noStrike">
                          <a:effectLst/>
                        </a:rPr>
                        <a:t> 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effectLst/>
                        </a:rPr>
                        <a:t>1 000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664225"/>
                  </a:ext>
                </a:extLst>
              </a:tr>
              <a:tr h="325898">
                <a:tc>
                  <a:txBody>
                    <a:bodyPr/>
                    <a:lstStyle/>
                    <a:p>
                      <a:pPr algn="l" fontAlgn="b"/>
                      <a:endParaRPr lang="nn-NO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u="none" strike="noStrike">
                          <a:effectLst/>
                        </a:rPr>
                        <a:t>Styringssytem gatelys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u="none" strike="noStrike">
                          <a:effectLst/>
                        </a:rPr>
                        <a:t>400 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 dirty="0">
                          <a:effectLst/>
                        </a:rPr>
                        <a:t>400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3225020"/>
                  </a:ext>
                </a:extLst>
              </a:tr>
              <a:tr h="325898">
                <a:tc>
                  <a:txBody>
                    <a:bodyPr/>
                    <a:lstStyle/>
                    <a:p>
                      <a:pPr algn="l" fontAlgn="b"/>
                      <a:endParaRPr lang="nn-NO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400" u="none" strike="noStrike">
                          <a:effectLst/>
                        </a:rPr>
                        <a:t>Utskifting av gatelys til LED-lys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u="none" strike="noStrike">
                          <a:effectLst/>
                        </a:rPr>
                        <a:t>1 600 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u="none" strike="noStrike">
                          <a:effectLst/>
                        </a:rPr>
                        <a:t>400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635515"/>
                  </a:ext>
                </a:extLst>
              </a:tr>
              <a:tr h="325898">
                <a:tc gridSpan="2">
                  <a:txBody>
                    <a:bodyPr/>
                    <a:lstStyle/>
                    <a:p>
                      <a:pPr algn="l" fontAlgn="b"/>
                      <a:r>
                        <a:rPr lang="nn-NO" sz="1400" b="1" u="none" strike="noStrike" dirty="0">
                          <a:effectLst/>
                        </a:rPr>
                        <a:t>Sum Bygg og veg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n-NO" sz="1400" b="1" u="none" strike="noStrike" dirty="0">
                          <a:effectLst/>
                        </a:rPr>
                        <a:t> 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 dirty="0">
                          <a:effectLst/>
                        </a:rPr>
                        <a:t>27 400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 dirty="0">
                          <a:effectLst/>
                        </a:rPr>
                        <a:t>11 900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 dirty="0">
                          <a:effectLst/>
                        </a:rPr>
                        <a:t>19 050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u="none" strike="noStrike" dirty="0">
                          <a:effectLst/>
                        </a:rPr>
                        <a:t>9 300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639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935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Fitjar kommune PPT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2D87"/>
      </a:accent1>
      <a:accent2>
        <a:srgbClr val="FAB900"/>
      </a:accent2>
      <a:accent3>
        <a:srgbClr val="87A5C3"/>
      </a:accent3>
      <a:accent4>
        <a:srgbClr val="559B71"/>
      </a:accent4>
      <a:accent5>
        <a:srgbClr val="DC9B59"/>
      </a:accent5>
      <a:accent6>
        <a:srgbClr val="DC4F55"/>
      </a:accent6>
      <a:hlink>
        <a:srgbClr val="002C86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6630</TotalTime>
  <Words>1127</Words>
  <Application>Microsoft Office PowerPoint</Application>
  <PresentationFormat>Widescreen</PresentationFormat>
  <Paragraphs>624</Paragraphs>
  <Slides>14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9" baseType="lpstr">
      <vt:lpstr>Arial</vt:lpstr>
      <vt:lpstr>Calibri</vt:lpstr>
      <vt:lpstr>Franklin Gothic Book</vt:lpstr>
      <vt:lpstr>Verdana</vt:lpstr>
      <vt:lpstr>Office-tema</vt:lpstr>
      <vt:lpstr>Samfunnsutvikling og drift Investeringar  Presentasjon for kommunestyret 26. oktober 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Jon Olav Rolfsnes</dc:creator>
  <cp:lastModifiedBy>Bente Fitjar</cp:lastModifiedBy>
  <cp:revision>169</cp:revision>
  <dcterms:created xsi:type="dcterms:W3CDTF">2019-06-21T08:17:48Z</dcterms:created>
  <dcterms:modified xsi:type="dcterms:W3CDTF">2022-10-26T08:45:22Z</dcterms:modified>
</cp:coreProperties>
</file>