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6" r:id="rId3"/>
    <p:sldId id="257" r:id="rId4"/>
    <p:sldId id="258" r:id="rId5"/>
    <p:sldId id="259" r:id="rId6"/>
    <p:sldId id="274" r:id="rId7"/>
    <p:sldId id="277" r:id="rId8"/>
    <p:sldId id="260" r:id="rId9"/>
    <p:sldId id="261" r:id="rId10"/>
    <p:sldId id="263" r:id="rId11"/>
    <p:sldId id="264" r:id="rId12"/>
    <p:sldId id="266" r:id="rId13"/>
    <p:sldId id="282" r:id="rId14"/>
    <p:sldId id="268" r:id="rId15"/>
    <p:sldId id="269" r:id="rId16"/>
    <p:sldId id="279" r:id="rId17"/>
    <p:sldId id="280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Karsten Raunholm" initials="JK" lastIdx="1" clrIdx="0">
    <p:extLst>
      <p:ext uri="{19B8F6BF-5375-455C-9EA6-DF929625EA0E}">
        <p15:presenceInfo xmlns:p15="http://schemas.microsoft.com/office/powerpoint/2012/main" userId="S::jora@fitjar.kommune.no::903c27f2-869f-488f-a6a0-c487dc5b2a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A7C2"/>
    <a:srgbClr val="FF0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83091" autoAdjust="0"/>
  </p:normalViewPr>
  <p:slideViewPr>
    <p:cSldViewPr snapToGrid="0" snapToObjects="1">
      <p:cViewPr varScale="1">
        <p:scale>
          <a:sx n="95" d="100"/>
          <a:sy n="95" d="100"/>
        </p:scale>
        <p:origin x="11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F533F-06C0-694E-91F2-2F144580C27C}" type="datetimeFigureOut">
              <a:rPr lang="nb-NO" smtClean="0"/>
              <a:t>25.10.2022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7276C-AE21-1544-BB2C-5D6BB5C35B6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279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4242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2505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5722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1156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37276C-AE21-1544-BB2C-5D6BB5C35B69}" type="slidenum">
              <a:rPr lang="nb-NO" smtClean="0"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9230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EEE35ED8-BFEF-EB40-8B43-4D04CB0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6A7C2"/>
                </a:solidFill>
              </a:defRPr>
            </a:lvl1pPr>
          </a:lstStyle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945A18FB-7185-7044-85A0-F2989EC478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9030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2AF3C1-9E88-2947-BB9F-1B665B63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40988" cy="1325563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063F8A-ACD9-3146-8B6B-D7603F14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2"/>
            <a:ext cx="5083175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D4FFC3C-FF8F-F74C-B30D-25465C0C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3221036"/>
            <a:ext cx="5083175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8467693-381D-F145-A106-78A3E8D35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46402"/>
            <a:ext cx="5183188" cy="69160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3E63F49-46FB-EC41-9DAF-D84A70671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21036"/>
            <a:ext cx="5183188" cy="321833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Plassholder for dato 9">
            <a:extLst>
              <a:ext uri="{FF2B5EF4-FFF2-40B4-BE49-F238E27FC236}">
                <a16:creationId xmlns:a16="http://schemas.microsoft.com/office/drawing/2014/main" id="{A8874EEC-ED73-E44A-AA62-3E43C85D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E11BA044-BF68-8342-BCE0-242A44FD71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Plassholder for innhold 3">
            <a:extLst>
              <a:ext uri="{FF2B5EF4-FFF2-40B4-BE49-F238E27FC236}">
                <a16:creationId xmlns:a16="http://schemas.microsoft.com/office/drawing/2014/main" id="{C076FF3D-824D-D44B-8868-A34C44D8C0E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6787813" y="2446402"/>
            <a:ext cx="5181600" cy="399296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8401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52A5F8-7576-364C-B144-CC1DB39B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406778AC-7F26-9943-853C-57058E100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3382993-EAED-BD42-B905-F10A6F8EC1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469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285F6F6-20B3-AD43-93B9-EC929F778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B90EF9-775E-2D45-9DED-E237A3A41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402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BF26D09-7DBF-6740-9BA7-E9F1000B8E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652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A355FAF8-8FF8-F24C-A7F7-6BA7F261305A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3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70866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7086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37" name="Plassholder for dato 36">
            <a:extLst>
              <a:ext uri="{FF2B5EF4-FFF2-40B4-BE49-F238E27FC236}">
                <a16:creationId xmlns:a16="http://schemas.microsoft.com/office/drawing/2014/main" id="{1653B0A3-8A87-E14E-8DF2-434C6433E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25.10.2022</a:t>
            </a:fld>
            <a:endParaRPr lang="nb-NO" dirty="0"/>
          </a:p>
        </p:txBody>
      </p:sp>
      <p:sp>
        <p:nvSpPr>
          <p:cNvPr id="38" name="Plassholder for lysbildenummer 37">
            <a:extLst>
              <a:ext uri="{FF2B5EF4-FFF2-40B4-BE49-F238E27FC236}">
                <a16:creationId xmlns:a16="http://schemas.microsoft.com/office/drawing/2014/main" id="{6795A824-77B6-AD49-BB94-FEFB491822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0" name="Grafikk 39">
            <a:extLst>
              <a:ext uri="{FF2B5EF4-FFF2-40B4-BE49-F238E27FC236}">
                <a16:creationId xmlns:a16="http://schemas.microsoft.com/office/drawing/2014/main" id="{2CCEB1E2-6133-0B4E-B725-3EE7BBCEEE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74C85276-6B3E-234C-8180-6D995775CB6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24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4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25.10.2022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4CEA4FB1-7327-A841-B39A-38E664DAA6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1771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6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25.10.2022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7921462A-E334-BC40-9754-75CBE5922D3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345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>
            <a:extLst>
              <a:ext uri="{FF2B5EF4-FFF2-40B4-BE49-F238E27FC236}">
                <a16:creationId xmlns:a16="http://schemas.microsoft.com/office/drawing/2014/main" id="{152C18B0-A7B0-D14B-B429-79B988F07703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5">
              <a:alpha val="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82A946E-BBE9-C549-8262-CBAE87912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448" y="1122363"/>
            <a:ext cx="6856754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090004E-0E41-0C4B-A3CB-041154705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6448" y="3602038"/>
            <a:ext cx="6856754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97CDC4-93FD-9D4B-8F90-4E5CDFD1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25.10.2022</a:t>
            </a:fld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0A670A53-442A-CD45-918A-24C1832D5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7" name="Grafikk 16">
            <a:extLst>
              <a:ext uri="{FF2B5EF4-FFF2-40B4-BE49-F238E27FC236}">
                <a16:creationId xmlns:a16="http://schemas.microsoft.com/office/drawing/2014/main" id="{3B9C306E-AB24-8E43-9269-B5A7047C6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  <p:sp>
        <p:nvSpPr>
          <p:cNvPr id="9" name="Plassholder for bilde 4">
            <a:extLst>
              <a:ext uri="{FF2B5EF4-FFF2-40B4-BE49-F238E27FC236}">
                <a16:creationId xmlns:a16="http://schemas.microsoft.com/office/drawing/2014/main" id="{0E5F109F-57BA-884B-9EAE-BD5FFFE3268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6750" y="-1"/>
            <a:ext cx="4330700" cy="6857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5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CB5CF3-4A84-FF45-809F-2045CA3CE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A74A36-AE30-DD42-95AE-50EB51E1B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46404"/>
            <a:ext cx="10439400" cy="399296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5" name="Plassholder for dato 14">
            <a:extLst>
              <a:ext uri="{FF2B5EF4-FFF2-40B4-BE49-F238E27FC236}">
                <a16:creationId xmlns:a16="http://schemas.microsoft.com/office/drawing/2014/main" id="{06980C34-22C3-964D-848F-233E03FA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t>25.10.2022</a:t>
            </a:fld>
            <a:endParaRPr lang="nb-NO" dirty="0"/>
          </a:p>
        </p:txBody>
      </p:sp>
      <p:sp>
        <p:nvSpPr>
          <p:cNvPr id="16" name="Plassholder for lysbildenummer 15">
            <a:extLst>
              <a:ext uri="{FF2B5EF4-FFF2-40B4-BE49-F238E27FC236}">
                <a16:creationId xmlns:a16="http://schemas.microsoft.com/office/drawing/2014/main" id="{F8315672-5ECA-3949-AD15-AD1811092C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79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6402"/>
            <a:ext cx="5181600" cy="39929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013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2446402"/>
            <a:ext cx="3300230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B6152EC-497A-A64F-8318-5B1EC6A89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9356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innhold 3">
            <a:extLst>
              <a:ext uri="{FF2B5EF4-FFF2-40B4-BE49-F238E27FC236}">
                <a16:creationId xmlns:a16="http://schemas.microsoft.com/office/drawing/2014/main" id="{739CFF65-3AF8-2A4D-AC7C-81874B62B270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004313" y="2446402"/>
            <a:ext cx="3349487" cy="399296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4785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8C0AF2-57A5-2649-8043-B1F825D9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51054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E0BC5F-989C-3F4D-B0A5-F0A35BF4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446402"/>
            <a:ext cx="5105400" cy="3992969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6C2ABE1-BB4E-E94E-A897-ACB30E33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508D882-C7DA-7449-AE78-0C695BD9CB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93F7FFC-8C9F-5149-A569-B49E0574E04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20070" y="1232451"/>
            <a:ext cx="4833729" cy="4782999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63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F8DA04-AA5F-1846-B5D5-A1709500E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85904"/>
            <a:ext cx="10439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3AEE05F-6E37-334E-820C-BF451D123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446404"/>
            <a:ext cx="10439400" cy="4077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80CDD40-0145-C949-AF4B-2641688DE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41612" y="418628"/>
            <a:ext cx="10530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C6B4AAE-417E-6840-951F-FE07DDDF3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9681" y="418628"/>
            <a:ext cx="5241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6A7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F01D463A-FC5E-AF45-99CA-E13DF8085A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7790E17B-E3CD-0F47-A451-B219FF456A86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776448" y="266749"/>
            <a:ext cx="2565400" cy="56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3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50" r:id="rId6"/>
    <p:sldLayoutId id="2147483652" r:id="rId7"/>
    <p:sldLayoutId id="2147483667" r:id="rId8"/>
    <p:sldLayoutId id="2147483666" r:id="rId9"/>
    <p:sldLayoutId id="2147483653" r:id="rId10"/>
    <p:sldLayoutId id="2147483654" r:id="rId11"/>
    <p:sldLayoutId id="2147483655" r:id="rId12"/>
    <p:sldLayoutId id="2147483665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E4AEBA-FB58-2240-B0C0-45D5CE24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7676CCD-603A-8444-BCDF-2B772AD620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08B1922-D77E-47D2-ACC0-24EAACCA57FB}"/>
              </a:ext>
            </a:extLst>
          </p:cNvPr>
          <p:cNvSpPr txBox="1"/>
          <p:nvPr/>
        </p:nvSpPr>
        <p:spPr>
          <a:xfrm>
            <a:off x="2175028" y="1413051"/>
            <a:ext cx="8043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OPPVEKST- OG KULTUR</a:t>
            </a: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356A7046-1D47-4E3C-B956-4459E53B5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253620"/>
              </p:ext>
            </p:extLst>
          </p:nvPr>
        </p:nvGraphicFramePr>
        <p:xfrm>
          <a:off x="144379" y="1978090"/>
          <a:ext cx="11734656" cy="1184988"/>
        </p:xfrm>
        <a:graphic>
          <a:graphicData uri="http://schemas.openxmlformats.org/drawingml/2006/table">
            <a:tbl>
              <a:tblPr/>
              <a:tblGrid>
                <a:gridCol w="7040192">
                  <a:extLst>
                    <a:ext uri="{9D8B030D-6E8A-4147-A177-3AD203B41FA5}">
                      <a16:colId xmlns:a16="http://schemas.microsoft.com/office/drawing/2014/main" val="3017029168"/>
                    </a:ext>
                  </a:extLst>
                </a:gridCol>
                <a:gridCol w="1689206">
                  <a:extLst>
                    <a:ext uri="{9D8B030D-6E8A-4147-A177-3AD203B41FA5}">
                      <a16:colId xmlns:a16="http://schemas.microsoft.com/office/drawing/2014/main" val="2060557417"/>
                    </a:ext>
                  </a:extLst>
                </a:gridCol>
                <a:gridCol w="1502629">
                  <a:extLst>
                    <a:ext uri="{9D8B030D-6E8A-4147-A177-3AD203B41FA5}">
                      <a16:colId xmlns:a16="http://schemas.microsoft.com/office/drawing/2014/main" val="506471664"/>
                    </a:ext>
                  </a:extLst>
                </a:gridCol>
                <a:gridCol w="1502629">
                  <a:extLst>
                    <a:ext uri="{9D8B030D-6E8A-4147-A177-3AD203B41FA5}">
                      <a16:colId xmlns:a16="http://schemas.microsoft.com/office/drawing/2014/main" val="3064373021"/>
                    </a:ext>
                  </a:extLst>
                </a:gridCol>
              </a:tblGrid>
              <a:tr h="724160">
                <a:tc>
                  <a:txBody>
                    <a:bodyPr/>
                    <a:lstStyle/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925358"/>
                  </a:ext>
                </a:extLst>
              </a:tr>
              <a:tr h="460828">
                <a:tc>
                  <a:txBody>
                    <a:bodyPr/>
                    <a:lstStyle/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24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026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82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82BD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15826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6CCA3810-1586-46B8-8C20-D0FC03288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337782"/>
              </p:ext>
            </p:extLst>
          </p:nvPr>
        </p:nvGraphicFramePr>
        <p:xfrm>
          <a:off x="19594" y="3163078"/>
          <a:ext cx="12172407" cy="3694929"/>
        </p:xfrm>
        <a:graphic>
          <a:graphicData uri="http://schemas.openxmlformats.org/drawingml/2006/table">
            <a:tbl>
              <a:tblPr/>
              <a:tblGrid>
                <a:gridCol w="7149645">
                  <a:extLst>
                    <a:ext uri="{9D8B030D-6E8A-4147-A177-3AD203B41FA5}">
                      <a16:colId xmlns:a16="http://schemas.microsoft.com/office/drawing/2014/main" val="2146807794"/>
                    </a:ext>
                  </a:extLst>
                </a:gridCol>
                <a:gridCol w="1674254">
                  <a:extLst>
                    <a:ext uri="{9D8B030D-6E8A-4147-A177-3AD203B41FA5}">
                      <a16:colId xmlns:a16="http://schemas.microsoft.com/office/drawing/2014/main" val="3330491840"/>
                    </a:ext>
                  </a:extLst>
                </a:gridCol>
                <a:gridCol w="1674254">
                  <a:extLst>
                    <a:ext uri="{9D8B030D-6E8A-4147-A177-3AD203B41FA5}">
                      <a16:colId xmlns:a16="http://schemas.microsoft.com/office/drawing/2014/main" val="1075511942"/>
                    </a:ext>
                  </a:extLst>
                </a:gridCol>
                <a:gridCol w="1674254">
                  <a:extLst>
                    <a:ext uri="{9D8B030D-6E8A-4147-A177-3AD203B41FA5}">
                      <a16:colId xmlns:a16="http://schemas.microsoft.com/office/drawing/2014/main" val="463209082"/>
                    </a:ext>
                  </a:extLst>
                </a:gridCol>
              </a:tblGrid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Skule og oppvekstadministrasjon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30 162  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28 979  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27 968  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383264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Rimbareid skule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37 666  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38 549  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37 954  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642924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</a:rPr>
                        <a:t>Øvrebygda skule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6 622  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6 946  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6 776  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030375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Selevik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skule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4 730  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4 968  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4 568  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694063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Fitjarstølane barnehage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6 837  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7 984  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8 234  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18532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Kultur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80EC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2 770  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8ED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2 982  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8ED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2 943  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8EF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328832"/>
                  </a:ext>
                </a:extLst>
              </a:tr>
              <a:tr h="527847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Sum Oppvekst og kultur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EC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8F1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88 786 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8ED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8EF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90 407 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8ED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8F5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88 441 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8EF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FB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332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00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ADDDC63-0987-4F08-89B6-F61932DB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CBABDA56-A5C2-439A-B054-0C8B0A5448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10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C589689-F9FE-4140-A8B2-59983F0DA7E6}"/>
              </a:ext>
            </a:extLst>
          </p:cNvPr>
          <p:cNvSpPr txBox="1"/>
          <p:nvPr/>
        </p:nvSpPr>
        <p:spPr>
          <a:xfrm>
            <a:off x="1010978" y="783753"/>
            <a:ext cx="981870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SKULE GENERELT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færre barn i grunnskulen. 340 Rimbareid. 51 Øvrebygda. 20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Selevik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Ingen auke i SFO satsane. Full plass vil framleis kosta kr 3.255,-.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Ingen auke i satsane for kulturskulen: Same kostnad som i 2022 kr 3.368,- (søskenmoderasjon 30 % for elevplass 2 og 3)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driftsmidlar kr 220.000,-.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Overføring av 7. klasse frå Øvrebygda og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Selevik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skule til Rimbareid skule.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Selevik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skule vert ein todelt skule med verknad frå 01.08.2023. Ein føresetnad for dette er at elevane på 7. trinnet vert overført til Rimbareid skule.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av 2,1 lærarstillingar med verknad frå 01.08.2023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Inntektsgradert foreldrebetaling for barn på 1. – 4. trinnet som går på SFO etter same lest som for barnehagebarn. Gratis 12 t SFO på 1. trinnet som før.</a:t>
            </a: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670963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3A8F4D9-9F53-447E-84EF-04207F736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D93BFF76-570A-489C-B453-E55B077605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11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E2BE66FE-6708-4968-87B3-3C9E95006A26}"/>
              </a:ext>
            </a:extLst>
          </p:cNvPr>
          <p:cNvSpPr txBox="1"/>
          <p:nvPr/>
        </p:nvSpPr>
        <p:spPr>
          <a:xfrm>
            <a:off x="2024109" y="1136342"/>
            <a:ext cx="807867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DIVERSE OPPLYSNINGAR OM ULIKE AKTIVITETSOMRÅDE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Forventa refusjonar frå andre kommunar er på 2,7 mill. Dette er om lag det same som i 2022.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Prosjektfinansiering av skulefagleg rådgjevar med 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Kr 174.500,-. Prosjektfinansiering av kultursjef kr 100.000,-.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Kostnad til logopedteneste til kr 50.000,-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Anbod transport til bading m.m. vidareført i 2023.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Kommunen kjøper VO tenester av Stord kommune. Inntektene Fitjar kommune får til norskopplæring jf. flyktningane vert overført til Stord kommune. Grunntilskotet vert sett til kr 626.000,-.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71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EE14C10-983D-414E-82FE-3303D9A73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1C1E1B8-3199-4272-A4B2-60B5F72C86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12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B775D59-D4AA-4E29-B4C8-97BE0FFEA2E2}"/>
              </a:ext>
            </a:extLst>
          </p:cNvPr>
          <p:cNvSpPr txBox="1"/>
          <p:nvPr/>
        </p:nvSpPr>
        <p:spPr>
          <a:xfrm>
            <a:off x="310718" y="1171852"/>
            <a:ext cx="1147851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RIMBAREID SKULE</a:t>
            </a: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Ressurs intensiv opplæring 19 t – del av lærarnorma</a:t>
            </a:r>
          </a:p>
          <a:p>
            <a:endParaRPr lang="nn-NO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driftsmidlar kr 160.000,-</a:t>
            </a:r>
          </a:p>
          <a:p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BD11F30-6471-4587-85C9-CC595C4E97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68110"/>
              </p:ext>
            </p:extLst>
          </p:nvPr>
        </p:nvGraphicFramePr>
        <p:xfrm>
          <a:off x="1041214" y="1655264"/>
          <a:ext cx="10625728" cy="1981200"/>
        </p:xfrm>
        <a:graphic>
          <a:graphicData uri="http://schemas.openxmlformats.org/drawingml/2006/table">
            <a:tbl>
              <a:tblPr/>
              <a:tblGrid>
                <a:gridCol w="6248227">
                  <a:extLst>
                    <a:ext uri="{9D8B030D-6E8A-4147-A177-3AD203B41FA5}">
                      <a16:colId xmlns:a16="http://schemas.microsoft.com/office/drawing/2014/main" val="1816729063"/>
                    </a:ext>
                  </a:extLst>
                </a:gridCol>
                <a:gridCol w="1459167">
                  <a:extLst>
                    <a:ext uri="{9D8B030D-6E8A-4147-A177-3AD203B41FA5}">
                      <a16:colId xmlns:a16="http://schemas.microsoft.com/office/drawing/2014/main" val="2361605565"/>
                    </a:ext>
                  </a:extLst>
                </a:gridCol>
                <a:gridCol w="1459167">
                  <a:extLst>
                    <a:ext uri="{9D8B030D-6E8A-4147-A177-3AD203B41FA5}">
                      <a16:colId xmlns:a16="http://schemas.microsoft.com/office/drawing/2014/main" val="2980862344"/>
                    </a:ext>
                  </a:extLst>
                </a:gridCol>
                <a:gridCol w="1459167">
                  <a:extLst>
                    <a:ext uri="{9D8B030D-6E8A-4147-A177-3AD203B41FA5}">
                      <a16:colId xmlns:a16="http://schemas.microsoft.com/office/drawing/2014/main" val="2005921720"/>
                    </a:ext>
                  </a:extLst>
                </a:gridCol>
              </a:tblGrid>
              <a:tr h="721354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799883"/>
                  </a:ext>
                </a:extLst>
              </a:tr>
              <a:tr h="577083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8046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84B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04B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4E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736994"/>
                  </a:ext>
                </a:extLst>
              </a:tr>
              <a:tr h="577083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Rimbareid skule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46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37 666  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84B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38 549  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4B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37 954  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84E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350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25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5E54AD7-7D71-4E47-B438-5F04EBCC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791183B-84D6-412D-B578-AD59FC06D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13</a:t>
            </a:fld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2446913-FFD7-4D6D-9A8A-62DE55573040}"/>
              </a:ext>
            </a:extLst>
          </p:cNvPr>
          <p:cNvSpPr txBox="1"/>
          <p:nvPr/>
        </p:nvSpPr>
        <p:spPr>
          <a:xfrm>
            <a:off x="1149531" y="1156063"/>
            <a:ext cx="102042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ØVREBYGDA SKULE</a:t>
            </a: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E77C1716-F71C-4DD0-BA5E-B3A45D518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417627"/>
              </p:ext>
            </p:extLst>
          </p:nvPr>
        </p:nvGraphicFramePr>
        <p:xfrm>
          <a:off x="927557" y="1651183"/>
          <a:ext cx="10204268" cy="1993260"/>
        </p:xfrm>
        <a:graphic>
          <a:graphicData uri="http://schemas.openxmlformats.org/drawingml/2006/table">
            <a:tbl>
              <a:tblPr/>
              <a:tblGrid>
                <a:gridCol w="5900840">
                  <a:extLst>
                    <a:ext uri="{9D8B030D-6E8A-4147-A177-3AD203B41FA5}">
                      <a16:colId xmlns:a16="http://schemas.microsoft.com/office/drawing/2014/main" val="435164612"/>
                    </a:ext>
                  </a:extLst>
                </a:gridCol>
                <a:gridCol w="1500848">
                  <a:extLst>
                    <a:ext uri="{9D8B030D-6E8A-4147-A177-3AD203B41FA5}">
                      <a16:colId xmlns:a16="http://schemas.microsoft.com/office/drawing/2014/main" val="2969476997"/>
                    </a:ext>
                  </a:extLst>
                </a:gridCol>
                <a:gridCol w="1401290">
                  <a:extLst>
                    <a:ext uri="{9D8B030D-6E8A-4147-A177-3AD203B41FA5}">
                      <a16:colId xmlns:a16="http://schemas.microsoft.com/office/drawing/2014/main" val="1209358508"/>
                    </a:ext>
                  </a:extLst>
                </a:gridCol>
                <a:gridCol w="1401290">
                  <a:extLst>
                    <a:ext uri="{9D8B030D-6E8A-4147-A177-3AD203B41FA5}">
                      <a16:colId xmlns:a16="http://schemas.microsoft.com/office/drawing/2014/main" val="3691194346"/>
                    </a:ext>
                  </a:extLst>
                </a:gridCol>
              </a:tblGrid>
              <a:tr h="82797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7924670"/>
                  </a:ext>
                </a:extLst>
              </a:tr>
              <a:tr h="582645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06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6E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8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06E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50301"/>
                  </a:ext>
                </a:extLst>
              </a:tr>
              <a:tr h="582645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</a:rPr>
                        <a:t>Øvrebygda skule 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06D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6 622  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86E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6 946  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86F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6 776  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606E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90675"/>
                  </a:ext>
                </a:extLst>
              </a:tr>
            </a:tbl>
          </a:graphicData>
        </a:graphic>
      </p:graphicFrame>
      <p:sp>
        <p:nvSpPr>
          <p:cNvPr id="3" name="TekstSylinder 2">
            <a:extLst>
              <a:ext uri="{FF2B5EF4-FFF2-40B4-BE49-F238E27FC236}">
                <a16:creationId xmlns:a16="http://schemas.microsoft.com/office/drawing/2014/main" id="{200F26FF-7104-4DA3-B020-326E5676CCE5}"/>
              </a:ext>
            </a:extLst>
          </p:cNvPr>
          <p:cNvSpPr txBox="1"/>
          <p:nvPr/>
        </p:nvSpPr>
        <p:spPr>
          <a:xfrm>
            <a:off x="993866" y="4631206"/>
            <a:ext cx="102042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Ressurs intensiv opplæring 9 timar – del av lærarnorma</a:t>
            </a:r>
          </a:p>
          <a:p>
            <a:endParaRPr lang="nn-NO" sz="18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sz="18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  <a:endParaRPr lang="nn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Overføring av 7. trinnet til Rimbareid skule med verknad frå 01.08.2023.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1,11 lærarårsverk med verknad frå 01.08.2023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driftsmidlar kr. 25.000,-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Auka elevressurs frå 01.08.2023. Tiltak enkeltelevar.</a:t>
            </a:r>
            <a:endParaRPr lang="nn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218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C6910A6-BEB9-4F02-84DF-C192B652E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CBD647B-0B6E-4E8A-949D-617823B007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14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ABAA0F1-FF89-4BA4-AA9E-13B4FE32F2D5}"/>
              </a:ext>
            </a:extLst>
          </p:cNvPr>
          <p:cNvSpPr txBox="1"/>
          <p:nvPr/>
        </p:nvSpPr>
        <p:spPr>
          <a:xfrm>
            <a:off x="487321" y="1059120"/>
            <a:ext cx="1079524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SELEVIK SKULE</a:t>
            </a: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Ressurs intensiv opplæring 6 timar – del av lærarnorma</a:t>
            </a:r>
          </a:p>
          <a:p>
            <a:endParaRPr lang="nn-NO" sz="16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Overføring av 7. trinnet til Rimbareid skule med verknad frå 01.08.2023.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Selevik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skule blir ein to delt skule med verknad frå 01.08.2023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lærarårsverk med verknad frå 01.08.2023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driftsmidlar kr. 15.000,-</a:t>
            </a:r>
          </a:p>
          <a:p>
            <a:endParaRPr lang="nn-NO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6FF690A8-B2B0-4A74-8E76-9A4372144B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7393"/>
              </p:ext>
            </p:extLst>
          </p:nvPr>
        </p:nvGraphicFramePr>
        <p:xfrm>
          <a:off x="1048437" y="1900791"/>
          <a:ext cx="10043303" cy="1981200"/>
        </p:xfrm>
        <a:graphic>
          <a:graphicData uri="http://schemas.openxmlformats.org/drawingml/2006/table">
            <a:tbl>
              <a:tblPr/>
              <a:tblGrid>
                <a:gridCol w="5630779">
                  <a:extLst>
                    <a:ext uri="{9D8B030D-6E8A-4147-A177-3AD203B41FA5}">
                      <a16:colId xmlns:a16="http://schemas.microsoft.com/office/drawing/2014/main" val="611429685"/>
                    </a:ext>
                  </a:extLst>
                </a:gridCol>
                <a:gridCol w="1467568">
                  <a:extLst>
                    <a:ext uri="{9D8B030D-6E8A-4147-A177-3AD203B41FA5}">
                      <a16:colId xmlns:a16="http://schemas.microsoft.com/office/drawing/2014/main" val="1424966490"/>
                    </a:ext>
                  </a:extLst>
                </a:gridCol>
                <a:gridCol w="1351215">
                  <a:extLst>
                    <a:ext uri="{9D8B030D-6E8A-4147-A177-3AD203B41FA5}">
                      <a16:colId xmlns:a16="http://schemas.microsoft.com/office/drawing/2014/main" val="3823599135"/>
                    </a:ext>
                  </a:extLst>
                </a:gridCol>
                <a:gridCol w="1593741">
                  <a:extLst>
                    <a:ext uri="{9D8B030D-6E8A-4147-A177-3AD203B41FA5}">
                      <a16:colId xmlns:a16="http://schemas.microsoft.com/office/drawing/2014/main" val="4204799802"/>
                    </a:ext>
                  </a:extLst>
                </a:gridCol>
              </a:tblGrid>
              <a:tr h="604709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572761"/>
                  </a:ext>
                </a:extLst>
              </a:tr>
              <a:tr h="483767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898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489A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89B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109C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835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Selevik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skule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898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4 730  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489A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4 968  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89B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4 568  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109C0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116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93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CB047B4-2364-442A-81A2-FC2C202B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76CD2D3B-4ED1-4FFE-BC16-7CBEE5DD1C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15</a:t>
            </a:fld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D619AE7-9CF4-47D4-AAEF-891D7594E720}"/>
              </a:ext>
            </a:extLst>
          </p:cNvPr>
          <p:cNvSpPr/>
          <p:nvPr/>
        </p:nvSpPr>
        <p:spPr>
          <a:xfrm>
            <a:off x="514905" y="1251752"/>
            <a:ext cx="110526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FITJARSTØLANE BARNEHAGE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Pedagognorm og bemanningsnorm på plass frå 01.08.18. Denne vert vidareført i 2023.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Har auka bemanninga i tråd med auka barnetal i barnhagen hausten 2022. (Frå 29 – 34)</a:t>
            </a:r>
          </a:p>
          <a:p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Teneste for barn med nedsett funksjonsevne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sin heimel i barnehagelova § 31 og 37. Gjeld utgifter til spesialpedagogisk hjelp og tilrettelegging for barn med ulike vanskar. Her er det lagt inn ressursar tilsvarande kr 790.000,- . Utgiftsposten er redusert med om lag 1,1 mill. frå 2022.</a:t>
            </a:r>
          </a:p>
          <a:p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Bemanningsauke i tråd med stipulert auke ved opptak av barn i ny barnehage. Om lag kr 770.000,- haust 2023. Deretter årleg 1,85 mill. i planperioden.</a:t>
            </a:r>
          </a:p>
          <a:p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E15D18D-23DA-45BB-9434-EC27961FC4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940354"/>
              </p:ext>
            </p:extLst>
          </p:nvPr>
        </p:nvGraphicFramePr>
        <p:xfrm>
          <a:off x="933651" y="1762057"/>
          <a:ext cx="10119241" cy="1737360"/>
        </p:xfrm>
        <a:graphic>
          <a:graphicData uri="http://schemas.openxmlformats.org/drawingml/2006/table">
            <a:tbl>
              <a:tblPr/>
              <a:tblGrid>
                <a:gridCol w="5796070">
                  <a:extLst>
                    <a:ext uri="{9D8B030D-6E8A-4147-A177-3AD203B41FA5}">
                      <a16:colId xmlns:a16="http://schemas.microsoft.com/office/drawing/2014/main" val="2882695741"/>
                    </a:ext>
                  </a:extLst>
                </a:gridCol>
                <a:gridCol w="1551213">
                  <a:extLst>
                    <a:ext uri="{9D8B030D-6E8A-4147-A177-3AD203B41FA5}">
                      <a16:colId xmlns:a16="http://schemas.microsoft.com/office/drawing/2014/main" val="1395052608"/>
                    </a:ext>
                  </a:extLst>
                </a:gridCol>
                <a:gridCol w="1385979">
                  <a:extLst>
                    <a:ext uri="{9D8B030D-6E8A-4147-A177-3AD203B41FA5}">
                      <a16:colId xmlns:a16="http://schemas.microsoft.com/office/drawing/2014/main" val="2349075036"/>
                    </a:ext>
                  </a:extLst>
                </a:gridCol>
                <a:gridCol w="1385979">
                  <a:extLst>
                    <a:ext uri="{9D8B030D-6E8A-4147-A177-3AD203B41FA5}">
                      <a16:colId xmlns:a16="http://schemas.microsoft.com/office/drawing/2014/main" val="579461179"/>
                    </a:ext>
                  </a:extLst>
                </a:gridCol>
              </a:tblGrid>
              <a:tr h="55706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979549"/>
                  </a:ext>
                </a:extLst>
              </a:tr>
              <a:tr h="445648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085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083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08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2886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822327"/>
                  </a:ext>
                </a:extLst>
              </a:tr>
              <a:tr h="445648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Fitjarstølane barnehage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085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6 837  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083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7 984  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088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8 234  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86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7755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579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BC2D7C3-F3C5-4401-9940-485499892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4798043-E49C-471F-B502-CAAB35259D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16</a:t>
            </a:fld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F2192F1E-3B9E-495A-9E32-767DF5966A53}"/>
              </a:ext>
            </a:extLst>
          </p:cNvPr>
          <p:cNvSpPr txBox="1"/>
          <p:nvPr/>
        </p:nvSpPr>
        <p:spPr>
          <a:xfrm>
            <a:off x="1007706" y="1244465"/>
            <a:ext cx="10142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KULTUR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EBE23AC-DD60-48F3-AEB5-DEDC20C70708}"/>
              </a:ext>
            </a:extLst>
          </p:cNvPr>
          <p:cNvSpPr txBox="1"/>
          <p:nvPr/>
        </p:nvSpPr>
        <p:spPr>
          <a:xfrm>
            <a:off x="933495" y="3322099"/>
            <a:ext cx="10411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Kultursjef stillinga framleis redusert til 80 %.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Prioriterte arbeidsoppgåver innan kultursektoren definert av Formannskapet 19.02.20.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Kommunalt tilskot kr 468.120,- til frivilligsentralen vert vidareført. Jf. avtale.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</a:rPr>
              <a:t>Avslag på søknad frå Stiftinga Sunnhordland Museum.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Driftsstøtte FKIB kr 250.000,- ligg inne i heile økonomiplanperioden </a:t>
            </a:r>
          </a:p>
          <a:p>
            <a:endParaRPr lang="nn-NO" dirty="0"/>
          </a:p>
          <a:p>
            <a:r>
              <a:rPr lang="nn-NO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tiltak:</a:t>
            </a: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bokbudsjett folkebiblioteket kr 95.000,- vidareført frå tidlegare år.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Generelt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kr 70.000,-.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nn-NO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3A336755-6ACA-4C86-965F-7A0847910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718066"/>
              </p:ext>
            </p:extLst>
          </p:nvPr>
        </p:nvGraphicFramePr>
        <p:xfrm>
          <a:off x="885524" y="1613797"/>
          <a:ext cx="10190348" cy="1737360"/>
        </p:xfrm>
        <a:graphic>
          <a:graphicData uri="http://schemas.openxmlformats.org/drawingml/2006/table">
            <a:tbl>
              <a:tblPr/>
              <a:tblGrid>
                <a:gridCol w="5727032">
                  <a:extLst>
                    <a:ext uri="{9D8B030D-6E8A-4147-A177-3AD203B41FA5}">
                      <a16:colId xmlns:a16="http://schemas.microsoft.com/office/drawing/2014/main" val="1169159598"/>
                    </a:ext>
                  </a:extLst>
                </a:gridCol>
                <a:gridCol w="1677734">
                  <a:extLst>
                    <a:ext uri="{9D8B030D-6E8A-4147-A177-3AD203B41FA5}">
                      <a16:colId xmlns:a16="http://schemas.microsoft.com/office/drawing/2014/main" val="2699493481"/>
                    </a:ext>
                  </a:extLst>
                </a:gridCol>
                <a:gridCol w="1392791">
                  <a:extLst>
                    <a:ext uri="{9D8B030D-6E8A-4147-A177-3AD203B41FA5}">
                      <a16:colId xmlns:a16="http://schemas.microsoft.com/office/drawing/2014/main" val="1054527679"/>
                    </a:ext>
                  </a:extLst>
                </a:gridCol>
                <a:gridCol w="1392791">
                  <a:extLst>
                    <a:ext uri="{9D8B030D-6E8A-4147-A177-3AD203B41FA5}">
                      <a16:colId xmlns:a16="http://schemas.microsoft.com/office/drawing/2014/main" val="3402301878"/>
                    </a:ext>
                  </a:extLst>
                </a:gridCol>
              </a:tblGrid>
              <a:tr h="518363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nn-NO" sz="16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Rekneskap</a:t>
                      </a:r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500890"/>
                  </a:ext>
                </a:extLst>
              </a:tr>
              <a:tr h="42495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1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600" b="0" i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809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2021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00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2022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80B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>
                        <a:effectLst/>
                      </a:endParaRPr>
                    </a:p>
                    <a:p>
                      <a:pPr algn="ctr" rtl="0" fontAlgn="base"/>
                      <a:r>
                        <a:rPr lang="nn-NO" sz="16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6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6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F80E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0576401"/>
                  </a:ext>
                </a:extLst>
              </a:tr>
              <a:tr h="424950"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Kultur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809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1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2 770  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00D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11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2 982  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80B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2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6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6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2 943  </a:t>
                      </a:r>
                      <a:endParaRPr lang="nn-NO" sz="16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F80E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013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543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758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7D0C99-CACA-4F9F-88A2-C0CF75D2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F7F0F7A-E531-4129-BBEE-0DA33A3FE5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17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32D224D-B9AF-498A-936D-D7CED8B5A8A5}"/>
              </a:ext>
            </a:extLst>
          </p:cNvPr>
          <p:cNvSpPr txBox="1"/>
          <p:nvPr/>
        </p:nvSpPr>
        <p:spPr>
          <a:xfrm>
            <a:off x="548640" y="1376412"/>
            <a:ext cx="945301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FØREBYGGJANDE HELSE</a:t>
            </a:r>
          </a:p>
          <a:p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Rettleiing, helseundersøkingar, støtte, vaksinasjon.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Fysisk og psykisk helse.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Helsestasjon for ungdom.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Tettare på barnehage og skule.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Prosjektmidlar til styrking av helsestasjons- og skulehelsetenesta.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Vaksinering.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i dialog med søkjar – tilsetjing av psykolog.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med i eit samarbeid med Stord og Bømlo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ung. (skulevegring, rus, psykisk helse)</a:t>
            </a:r>
          </a:p>
          <a:p>
            <a:endParaRPr lang="nn-NO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Aktive tiltak</a:t>
            </a: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Generelt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kr 70.000,-.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Styrking av laget rundt barnet med 1 årsverk frå 2024.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6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ABD8F14-3AE0-465D-8AA0-5B9780A7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F75BA07D-74D9-447C-9486-C58A5221BE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2</a:t>
            </a:fld>
            <a:endParaRPr lang="nb-NO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BC0133F3-E5DE-4117-93F1-43D9B90D346E}"/>
              </a:ext>
            </a:extLst>
          </p:cNvPr>
          <p:cNvSpPr txBox="1"/>
          <p:nvPr/>
        </p:nvSpPr>
        <p:spPr>
          <a:xfrm>
            <a:off x="2592279" y="1580225"/>
            <a:ext cx="6542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ØKONOMIPLAN 2023 - 2026</a:t>
            </a:r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F70DD71E-9370-4B98-A23F-6F11C53980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197767"/>
              </p:ext>
            </p:extLst>
          </p:nvPr>
        </p:nvGraphicFramePr>
        <p:xfrm>
          <a:off x="134754" y="2184935"/>
          <a:ext cx="11969532" cy="4673061"/>
        </p:xfrm>
        <a:graphic>
          <a:graphicData uri="http://schemas.openxmlformats.org/drawingml/2006/table">
            <a:tbl>
              <a:tblPr/>
              <a:tblGrid>
                <a:gridCol w="6206108">
                  <a:extLst>
                    <a:ext uri="{9D8B030D-6E8A-4147-A177-3AD203B41FA5}">
                      <a16:colId xmlns:a16="http://schemas.microsoft.com/office/drawing/2014/main" val="3668807124"/>
                    </a:ext>
                  </a:extLst>
                </a:gridCol>
                <a:gridCol w="1440856">
                  <a:extLst>
                    <a:ext uri="{9D8B030D-6E8A-4147-A177-3AD203B41FA5}">
                      <a16:colId xmlns:a16="http://schemas.microsoft.com/office/drawing/2014/main" val="3495649225"/>
                    </a:ext>
                  </a:extLst>
                </a:gridCol>
                <a:gridCol w="1440856">
                  <a:extLst>
                    <a:ext uri="{9D8B030D-6E8A-4147-A177-3AD203B41FA5}">
                      <a16:colId xmlns:a16="http://schemas.microsoft.com/office/drawing/2014/main" val="173643922"/>
                    </a:ext>
                  </a:extLst>
                </a:gridCol>
                <a:gridCol w="1440856">
                  <a:extLst>
                    <a:ext uri="{9D8B030D-6E8A-4147-A177-3AD203B41FA5}">
                      <a16:colId xmlns:a16="http://schemas.microsoft.com/office/drawing/2014/main" val="512731163"/>
                    </a:ext>
                  </a:extLst>
                </a:gridCol>
                <a:gridCol w="1440856">
                  <a:extLst>
                    <a:ext uri="{9D8B030D-6E8A-4147-A177-3AD203B41FA5}">
                      <a16:colId xmlns:a16="http://schemas.microsoft.com/office/drawing/2014/main" val="888566520"/>
                    </a:ext>
                  </a:extLst>
                </a:gridCol>
              </a:tblGrid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nn-NO" sz="140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Budsjett</a:t>
                      </a:r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175350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 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A808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2023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807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2024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80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2025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280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2026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00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84855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Skule og oppvekstadministrasjon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808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27 968  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807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26 633  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806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26 463  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80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26 463  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00A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982106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Rimbareid skule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37 954  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37 790  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37 015  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36 886  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744393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</a:rPr>
                        <a:t>Øvrebygda skule </a:t>
                      </a: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6 776  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6 574  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6 927  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7 068  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784678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Selevik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skule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4 568  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4 167  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4 167  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4 167  </a:t>
                      </a:r>
                      <a:endParaRPr lang="nn-NO" sz="14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467422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Fitjarstølane barnehage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8 234  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9 316  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9 316  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9 316  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004275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Kultur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2C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2 943  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782C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3 013  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902F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3 006  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82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2 999  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582E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831468"/>
                  </a:ext>
                </a:extLst>
              </a:tr>
              <a:tr h="519229"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Sum Oppvekst og kultur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2C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82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88 441 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82C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83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87 493 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02F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32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86 893 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682D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831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endParaRPr lang="nn-NO" sz="1400" dirty="0">
                        <a:effectLst/>
                      </a:endParaRPr>
                    </a:p>
                    <a:p>
                      <a:pPr algn="r" rtl="0" fontAlgn="base"/>
                      <a:r>
                        <a:rPr lang="nn-NO" sz="1400" b="1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86 899 </a:t>
                      </a:r>
                      <a:r>
                        <a:rPr lang="nn-NO" sz="1400" b="0" i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nn-NO" sz="14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4931" marR="84931" marT="42466" marB="42466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582E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0341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876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183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CA08FA4-225D-4881-A37B-D70238D9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E8593D7-7D84-4BA7-87A7-CF7A0040D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3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C57B5C3B-5AAB-4D0A-812C-7BC0C7FD82FD}"/>
              </a:ext>
            </a:extLst>
          </p:cNvPr>
          <p:cNvSpPr txBox="1"/>
          <p:nvPr/>
        </p:nvSpPr>
        <p:spPr>
          <a:xfrm>
            <a:off x="887767" y="1464816"/>
            <a:ext cx="1055555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MÅLSETJINGAR</a:t>
            </a:r>
          </a:p>
          <a:p>
            <a:pPr algn="ctr"/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Digitalisering</a:t>
            </a:r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Digitalisering skal bidra til at  kommunen tilpassar tenestene  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meir til innbyggjarane sine behov, med meir effektive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og 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nyskapande tenester. </a:t>
            </a:r>
          </a:p>
          <a:p>
            <a:pPr algn="l" rtl="0" fontAlgn="base"/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Utvikla samspelet i læringsarenaen. Tydelege pedagogiske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val  som bevisst brukar digitale løysingar som gir ein vinst 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 læringsarbeidet.  </a:t>
            </a:r>
          </a:p>
          <a:p>
            <a:pPr algn="l" rtl="0" fontAlgn="base"/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Digitalisering i skulen vil gje elevane grunnleggjande dugleik i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digitale ferdigheitar og gje tilsette i skulen fleire verktøy for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tilpassa opplæring. Digitaliseringa vil gje ein effektiviseringsvinst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 høve kommunikasjon og samhandling. </a:t>
            </a:r>
          </a:p>
          <a:p>
            <a:endParaRPr lang="nn-NO" dirty="0"/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4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0F47A07-1D0A-40DE-A314-C63B00B45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DA4BB75-0A6B-49D7-BD07-8C2CE79C08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4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D1A6402-A993-44E4-A53D-8B765B0BF926}"/>
              </a:ext>
            </a:extLst>
          </p:cNvPr>
          <p:cNvSpPr txBox="1"/>
          <p:nvPr/>
        </p:nvSpPr>
        <p:spPr>
          <a:xfrm>
            <a:off x="781235" y="1322773"/>
            <a:ext cx="100484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MÅLSETJINGAR</a:t>
            </a:r>
          </a:p>
          <a:p>
            <a:pPr algn="ctr"/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Kompetanse og </a:t>
            </a:r>
            <a:r>
              <a:rPr lang="nn-NO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måloppnåing</a:t>
            </a:r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</a:rPr>
              <a:t>Fitjar kommune har kompetente og engasjerte medarbeidarar som når måla for tenestene.  </a:t>
            </a:r>
          </a:p>
          <a:p>
            <a:pPr fontAlgn="base"/>
            <a:endParaRPr lang="nn-NO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</a:rPr>
              <a:t>Kompetansemobilisering på tvers av avdelingar og fag for å yta tenester der det trengst for brukarane. 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Der det er mogeleg setja inn andre yrkesprofesjonar.</a:t>
            </a: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243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BA38202-F2F7-4A0D-BF36-AE9356DB4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517BA6B3-AFDF-488F-B892-1C55D1826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5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52C3947-AF09-40A7-B404-BC06266700B2}"/>
              </a:ext>
            </a:extLst>
          </p:cNvPr>
          <p:cNvSpPr txBox="1"/>
          <p:nvPr/>
        </p:nvSpPr>
        <p:spPr>
          <a:xfrm>
            <a:off x="1145218" y="1371832"/>
            <a:ext cx="90285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nn-NO" b="1" dirty="0">
                <a:latin typeface="Verdana" panose="020B0604030504040204" pitchFamily="34" charset="0"/>
                <a:ea typeface="Verdana" panose="020B0604030504040204" pitchFamily="34" charset="0"/>
              </a:rPr>
              <a:t>Skule og oppvekst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Med ei betre tilpassa opplæring, ei tydeleg konkretisering av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innhaldet i st. melding 6 og lovpålagt intensiv opplæring på 1. – 4.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trinn er målet å redusera behovet for spesialundervisning til 7 % i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planperioden. </a:t>
            </a:r>
          </a:p>
          <a:p>
            <a:pPr algn="l" rtl="0" fontAlgn="base"/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Gjennomføra </a:t>
            </a:r>
            <a:r>
              <a:rPr lang="nn-NO" sz="1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implementeringsplanane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for utviklingsarbeid i barnehagen   </a:t>
            </a:r>
          </a:p>
          <a:p>
            <a:pPr algn="l" rtl="0" fontAlgn="base"/>
            <a:r>
              <a:rPr lang="nn-NO" dirty="0">
                <a:solidFill>
                  <a:srgbClr val="000000"/>
                </a:solidFill>
                <a:latin typeface="Verdana" panose="020B0604030504040204" pitchFamily="34" charset="0"/>
              </a:rPr>
              <a:t>   </a:t>
            </a:r>
            <a:r>
              <a:rPr lang="nn-NO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og ved skulane i nært samarbeid med HVL.</a:t>
            </a:r>
          </a:p>
          <a:p>
            <a:pPr algn="l" rtl="0" fontAlgn="base"/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1800" b="0" i="0" dirty="0">
                <a:effectLst/>
                <a:latin typeface="Verdana" panose="020B0604030504040204" pitchFamily="34" charset="0"/>
              </a:rPr>
              <a:t>Auka læringsutbyte. Heva verdiane slik at verdiane ligg minimum på </a:t>
            </a:r>
          </a:p>
          <a:p>
            <a:pPr algn="l" rtl="0" fontAlgn="base"/>
            <a:r>
              <a:rPr lang="nn-NO" dirty="0">
                <a:latin typeface="Verdana" panose="020B0604030504040204" pitchFamily="34" charset="0"/>
              </a:rPr>
              <a:t>   </a:t>
            </a:r>
            <a:r>
              <a:rPr lang="nn-NO" sz="1800" b="0" i="0" dirty="0">
                <a:effectLst/>
                <a:latin typeface="Verdana" panose="020B0604030504040204" pitchFamily="34" charset="0"/>
              </a:rPr>
              <a:t>nasjonalt nivå målt på nasjonale prøvar på 5., 8. og 9. trinn. </a:t>
            </a:r>
          </a:p>
          <a:p>
            <a:pPr algn="l" rtl="0" fontAlgn="base"/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Heva verdiane for trivsel, motivasjon, meistring og medverknad i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elevundersøkinga til eit snitt som ligg minimum på nasjonalt   </a:t>
            </a:r>
          </a:p>
          <a:p>
            <a:pPr algn="l" rtl="0" fontAlgn="base"/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 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nivå.  Dette som ein faktor for å betra læringsutbyte. </a:t>
            </a:r>
          </a:p>
          <a:p>
            <a:pPr algn="l" rtl="0" fontAlgn="base"/>
            <a:endParaRPr lang="nn-NO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425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80B2C67-B941-4AF8-B6E4-16CF5F4FF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63FA159-2EA6-4A99-9329-C49093E3E1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6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40D3B15-92B7-413B-BF16-411805B01D36}"/>
              </a:ext>
            </a:extLst>
          </p:cNvPr>
          <p:cNvSpPr txBox="1"/>
          <p:nvPr/>
        </p:nvSpPr>
        <p:spPr>
          <a:xfrm>
            <a:off x="852256" y="1287262"/>
            <a:ext cx="1112824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MÅLSETJINGAR</a:t>
            </a:r>
          </a:p>
          <a:p>
            <a:pPr algn="ctr"/>
            <a:endParaRPr lang="nn-NO" sz="2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“Fitjar for alle”. Sikra sosial utjamning for barn og unge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Ferdigstilling av ny kommunal barnehage sommaren 2023.</a:t>
            </a: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Ny skulebruksplan gjeldande frå 01.08.2023.</a:t>
            </a:r>
            <a:endParaRPr lang="nn-NO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n-NO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nn-NO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Ferdigstilla plan for ny oppvekstreform/barnevernsreform.</a:t>
            </a:r>
            <a:endParaRPr lang="nn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Førebyggjande helse</a:t>
            </a: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Gje tett og tverrfagleg oppfølging av gravide med særskilte behov.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Styrkje og utvikle tverrfagleg samarbeid med barnehage og skule, både på system- og individnivå. </a:t>
            </a:r>
          </a:p>
          <a:p>
            <a:endParaRPr lang="nn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Kultur</a:t>
            </a: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nn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Vidareutvikla samarbeidet mellom  frivillige lag- og organisasjonar  og kommunale tenester for å utvikla- og etablera nye aktivitetar for både ungdom  og eldre som gjev meistring, opplevingar og sosiale fellesskap. </a:t>
            </a:r>
            <a:br>
              <a:rPr lang="nn-NO" u="sng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n-NO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64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093722E-CA0A-48D7-B1B8-2091EA6FA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6C48A184-EC25-48AB-8233-D5C7269CDF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7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9B60115F-B63A-45E9-8D53-13E61DB11315}"/>
              </a:ext>
            </a:extLst>
          </p:cNvPr>
          <p:cNvSpPr txBox="1"/>
          <p:nvPr/>
        </p:nvSpPr>
        <p:spPr>
          <a:xfrm>
            <a:off x="995265" y="1013927"/>
            <a:ext cx="104440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STRAMT BUDSJETT – MEN OGSÅ EIT BUDSJETT MED MOGELEGHEITAR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Målformuleringane gir ein retning for økonomiplanperioden. </a:t>
            </a:r>
          </a:p>
          <a:p>
            <a:endParaRPr lang="nn-NO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Digitalisering.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Tverrfagleg innsats. Styrka laget rundt barnet.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Kompetanseheving.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Tidleg innsats og intensiv opplæring. Arbeid mot mobbing og krenkelsar.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«Fitjar for alle». Sikra sosial utjamning for barn og unge.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Oppvekstreforma. Førebygging i lag med helsesektoren gjennom alle livsfasar.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Vidareutvikla samarbeidet mellom frivillige lag og organisasjonar og kommunale tenester.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Bruk av om lag 88 mill. av fellesskapet sine ressursar skal gjera ein forskjell/gje eit godt tilbod for ulike brukargrupper som ligg innanfor oppvekst- og kultur.</a:t>
            </a:r>
          </a:p>
          <a:p>
            <a:endParaRPr lang="nn-NO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1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9444E68-F133-4DDD-88F3-2B32E17B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94ACBF66-54A2-4ED7-8D00-5971EC66C1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A9E8922A-F61C-4D5F-84AD-133E363343B1}"/>
              </a:ext>
            </a:extLst>
          </p:cNvPr>
          <p:cNvSpPr txBox="1"/>
          <p:nvPr/>
        </p:nvSpPr>
        <p:spPr>
          <a:xfrm>
            <a:off x="798991" y="1393794"/>
            <a:ext cx="106176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BUDSJETTUTFORDRINGAR i 2023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Ulike tiltak og kommentarar for å få budsjettet i balanse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trinnet ved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Selevik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skule (7) og Øvrebygda skule(8) vert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overflytta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til Rimbareid skule frå 01.08.23.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Selevik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skule vert ein todelt skule frå 01.08.2023.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Reduksjon av 2,11 årsverk som lærar frå 01.08.2023.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driftsmidlar/læremiddel ved skulane og kulturskulen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Generelt </a:t>
            </a:r>
            <a:r>
              <a:rPr lang="nn-NO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nedtrekk</a:t>
            </a: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førebyggjande helse og kultur.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Bemanningsnorma i barnehagen (grunnbemanning og pedagogbemanning)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vert følgt.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Lærarnorma i grunnskulen vert følgt.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75051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3573316-9F93-47E8-ACFD-473AED58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9F0CC-42A3-DD4B-9661-24D26316FF76}" type="datetime1">
              <a:rPr lang="nb-NO" smtClean="0"/>
              <a:pPr/>
              <a:t>25.10.2022</a:t>
            </a:fld>
            <a:endParaRPr lang="nb-NO" dirty="0"/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A9A2309F-A36B-490C-AF35-0BDF47DB52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1D463A-FC5E-AF45-99CA-E13DF8085A53}" type="slidenum">
              <a:rPr lang="nb-NO" smtClean="0"/>
              <a:pPr/>
              <a:t>9</a:t>
            </a:fld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0A7B48D-EE85-44F3-A54C-8869A0ED5D91}"/>
              </a:ext>
            </a:extLst>
          </p:cNvPr>
          <p:cNvSpPr txBox="1"/>
          <p:nvPr/>
        </p:nvSpPr>
        <p:spPr>
          <a:xfrm>
            <a:off x="825624" y="1367161"/>
            <a:ext cx="101915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BARNEHAGE GENERELT</a:t>
            </a:r>
          </a:p>
          <a:p>
            <a:pPr algn="ctr"/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Betalingssatsane er i 2022 kr 3.050,-. Vert redusert til kr 3.000,- frå 01.01.2023.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Gratis barnehageplass for det 3. barnet dersom ein har 3 barn i barnehagen.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Dei samla utgiftene til private barnehagar vert om lag 1 mill. lågare i 2023 samanlikna med budsjett for 2022. Utgiftene i 2023 vert om lag 17,6 millionar.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Auke i talet på barn i kommunal barnehage vil kunna gje ytterlegare reduksjon i utgiftene til dei private barnehagane med om lag kr 620.000,- i 2023 og 2,8 mill.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kvart år vidare utover i økonomiplanperioden.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Talet på barn i barnehagane er no 151 mot 163 i 2021.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Utgifter til foreldre med låg betalingsevne.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Samla utgift kr 260.000,-. Reduksjon med kr 30.000,- frå 2022.</a:t>
            </a:r>
          </a:p>
          <a:p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 no 1 barn i barnehagar i andre kommunar som me veit om.</a:t>
            </a:r>
          </a:p>
          <a:p>
            <a:endParaRPr lang="nn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093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itjar kommune PP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2D87"/>
      </a:accent1>
      <a:accent2>
        <a:srgbClr val="FAB900"/>
      </a:accent2>
      <a:accent3>
        <a:srgbClr val="87A5C3"/>
      </a:accent3>
      <a:accent4>
        <a:srgbClr val="559B71"/>
      </a:accent4>
      <a:accent5>
        <a:srgbClr val="DC9B59"/>
      </a:accent5>
      <a:accent6>
        <a:srgbClr val="DC4F55"/>
      </a:accent6>
      <a:hlink>
        <a:srgbClr val="002C86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6527</TotalTime>
  <Words>1598</Words>
  <Application>Microsoft Office PowerPoint</Application>
  <PresentationFormat>Widescreen</PresentationFormat>
  <Paragraphs>526</Paragraphs>
  <Slides>17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Verdana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Olav Rolfsnes</dc:creator>
  <cp:lastModifiedBy>Bente Fitjar</cp:lastModifiedBy>
  <cp:revision>162</cp:revision>
  <dcterms:created xsi:type="dcterms:W3CDTF">2019-06-21T08:17:48Z</dcterms:created>
  <dcterms:modified xsi:type="dcterms:W3CDTF">2022-10-25T10:55:27Z</dcterms:modified>
</cp:coreProperties>
</file>