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8" r:id="rId5"/>
    <p:sldId id="265" r:id="rId6"/>
    <p:sldId id="283" r:id="rId7"/>
    <p:sldId id="280" r:id="rId8"/>
    <p:sldId id="276" r:id="rId9"/>
    <p:sldId id="278" r:id="rId10"/>
    <p:sldId id="275" r:id="rId11"/>
    <p:sldId id="273" r:id="rId12"/>
    <p:sldId id="287" r:id="rId13"/>
    <p:sldId id="284" r:id="rId14"/>
    <p:sldId id="281" r:id="rId15"/>
    <p:sldId id="282" r:id="rId16"/>
    <p:sldId id="277" r:id="rId17"/>
    <p:sldId id="279" r:id="rId18"/>
    <p:sldId id="285" r:id="rId19"/>
    <p:sldId id="286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31"/>
    <a:srgbClr val="86A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C1441-9BE4-41AE-8795-88945E4F91A6}" v="28" dt="2021-10-26T08:04:50.636"/>
    <p1510:client id="{7B9890EB-64C0-4247-AAB1-744CC233BF57}" v="282" dt="2021-10-26T08:00:23.444"/>
    <p1510:client id="{9063423A-9A80-4853-AC40-759576E6C8C6}" v="211" dt="2021-10-26T11:57:25.651"/>
    <p1510:client id="{EB9B82A5-6D05-41BF-9D16-6AF38EB76D76}" v="123" dt="2021-10-26T12:10:43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k-admfil\felles\ADMINISTRASJON\&#216;KONOMI\BUDSJETT\Budsjett%202021\Utgreiing\Demograf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k-admfil\felles\ADMINISTRASJON\&#216;KONOMI\BUDSJETT\Budsjett%202021\Utgreiing\Demograf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01\Felles\ADMINISTRASJON\&#216;KONOMI\BUDSJETT\Budsjett%202021\Input\Utvikling%20rammetilsko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/>
              <a:t>Tal på elevar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[1]Personer!$H$4:$AB$4</c:f>
              <c:strCach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strCache>
            </c:strRef>
          </c:cat>
          <c:val>
            <c:numRef>
              <c:f>[1]Personer!$H$7:$AB$7</c:f>
              <c:numCache>
                <c:formatCode>General</c:formatCode>
                <c:ptCount val="21"/>
                <c:pt idx="0">
                  <c:v>447</c:v>
                </c:pt>
                <c:pt idx="1">
                  <c:v>443</c:v>
                </c:pt>
                <c:pt idx="2">
                  <c:v>458</c:v>
                </c:pt>
                <c:pt idx="3">
                  <c:v>468</c:v>
                </c:pt>
                <c:pt idx="4">
                  <c:v>465</c:v>
                </c:pt>
                <c:pt idx="5">
                  <c:v>444</c:v>
                </c:pt>
                <c:pt idx="6">
                  <c:v>433</c:v>
                </c:pt>
                <c:pt idx="7">
                  <c:v>431</c:v>
                </c:pt>
                <c:pt idx="8">
                  <c:v>425</c:v>
                </c:pt>
                <c:pt idx="9">
                  <c:v>421</c:v>
                </c:pt>
                <c:pt idx="10">
                  <c:v>417</c:v>
                </c:pt>
                <c:pt idx="11">
                  <c:v>412</c:v>
                </c:pt>
                <c:pt idx="12">
                  <c:v>398</c:v>
                </c:pt>
                <c:pt idx="13">
                  <c:v>387</c:v>
                </c:pt>
                <c:pt idx="14">
                  <c:v>384</c:v>
                </c:pt>
                <c:pt idx="15">
                  <c:v>382</c:v>
                </c:pt>
                <c:pt idx="16">
                  <c:v>374</c:v>
                </c:pt>
                <c:pt idx="17">
                  <c:v>365</c:v>
                </c:pt>
                <c:pt idx="18">
                  <c:v>359</c:v>
                </c:pt>
                <c:pt idx="19">
                  <c:v>349</c:v>
                </c:pt>
                <c:pt idx="20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D7-485F-8669-DC0A5F968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520328"/>
        <c:axId val="646518360"/>
      </c:barChart>
      <c:catAx>
        <c:axId val="64652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6518360"/>
        <c:crosses val="autoZero"/>
        <c:auto val="1"/>
        <c:lblAlgn val="ctr"/>
        <c:lblOffset val="100"/>
        <c:noMultiLvlLbl val="0"/>
      </c:catAx>
      <c:valAx>
        <c:axId val="64651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4652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600"/>
              <a:t>67 år og eldre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'Ark3'!$A$2</c:f>
              <c:strCache>
                <c:ptCount val="1"/>
                <c:pt idx="0">
                  <c:v>67-79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6.6212844678405269E-2"/>
                  <c:y val="-2.1022410075908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83-428D-88DA-7A8A4D68BED7}"/>
                </c:ext>
              </c:extLst>
            </c:dLbl>
            <c:dLbl>
              <c:idx val="20"/>
              <c:layout>
                <c:manualLayout>
                  <c:x val="-2.7379278133474842E-2"/>
                  <c:y val="-3.9942402162219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83-428D-88DA-7A8A4D68B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'Ark3'!$B$1:$V$1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'Ark3'!$B$2:$V$2</c:f>
              <c:numCache>
                <c:formatCode>General</c:formatCode>
                <c:ptCount val="21"/>
                <c:pt idx="0">
                  <c:v>261</c:v>
                </c:pt>
                <c:pt idx="1">
                  <c:v>273</c:v>
                </c:pt>
                <c:pt idx="2">
                  <c:v>296</c:v>
                </c:pt>
                <c:pt idx="3" formatCode="0">
                  <c:v>313</c:v>
                </c:pt>
                <c:pt idx="4" formatCode="0">
                  <c:v>349</c:v>
                </c:pt>
                <c:pt idx="5" formatCode="0">
                  <c:v>374</c:v>
                </c:pt>
                <c:pt idx="6" formatCode="0">
                  <c:v>401</c:v>
                </c:pt>
                <c:pt idx="7" formatCode="0">
                  <c:v>425</c:v>
                </c:pt>
                <c:pt idx="8" formatCode="0">
                  <c:v>448</c:v>
                </c:pt>
                <c:pt idx="9" formatCode="0">
                  <c:v>456</c:v>
                </c:pt>
                <c:pt idx="10" formatCode="0">
                  <c:v>486</c:v>
                </c:pt>
                <c:pt idx="11" formatCode="0">
                  <c:v>497</c:v>
                </c:pt>
                <c:pt idx="12" formatCode="0">
                  <c:v>500</c:v>
                </c:pt>
                <c:pt idx="13" formatCode="0">
                  <c:v>507</c:v>
                </c:pt>
                <c:pt idx="14" formatCode="0">
                  <c:v>516</c:v>
                </c:pt>
                <c:pt idx="15" formatCode="0">
                  <c:v>512</c:v>
                </c:pt>
                <c:pt idx="16" formatCode="0">
                  <c:v>510</c:v>
                </c:pt>
                <c:pt idx="17" formatCode="0">
                  <c:v>519</c:v>
                </c:pt>
                <c:pt idx="18" formatCode="0">
                  <c:v>502</c:v>
                </c:pt>
                <c:pt idx="19" formatCode="0">
                  <c:v>505</c:v>
                </c:pt>
                <c:pt idx="20" formatCode="0">
                  <c:v>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83-428D-88DA-7A8A4D68BED7}"/>
            </c:ext>
          </c:extLst>
        </c:ser>
        <c:ser>
          <c:idx val="1"/>
          <c:order val="1"/>
          <c:tx>
            <c:strRef>
              <c:f>'Ark3'!$A$3</c:f>
              <c:strCache>
                <c:ptCount val="1"/>
                <c:pt idx="0">
                  <c:v>80-89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6.6679056949754373E-2"/>
                  <c:y val="-4.49743369095548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FBF58B-F277-44D6-96F9-0433864A4499}" type="VALUE">
                      <a:rPr lang="en-US" sz="1400"/>
                      <a:pPr>
                        <a:defRPr/>
                      </a:pPr>
                      <a:t>[VERDI]</a:t>
                    </a:fld>
                    <a:endParaRPr lang="nn-N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619927588510087E-2"/>
                      <c:h val="6.5647648662793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483-428D-88DA-7A8A4D68BED7}"/>
                </c:ext>
              </c:extLst>
            </c:dLbl>
            <c:dLbl>
              <c:idx val="20"/>
              <c:layout>
                <c:manualLayout>
                  <c:x val="-3.9699953293538523E-2"/>
                  <c:y val="-2.7329012005729326E-2"/>
                </c:manualLayout>
              </c:layout>
              <c:tx>
                <c:rich>
                  <a:bodyPr/>
                  <a:lstStyle/>
                  <a:p>
                    <a:fld id="{BCCBCB49-42AA-435B-84B8-B4BF579EB85A}" type="VALUE">
                      <a:rPr lang="en-US" sz="1400"/>
                      <a:pPr/>
                      <a:t>[VERDI]</a:t>
                    </a:fld>
                    <a:endParaRPr lang="nn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483-428D-88DA-7A8A4D68B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'Ark3'!$B$1:$V$1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'Ark3'!$B$3:$V$3</c:f>
              <c:numCache>
                <c:formatCode>General</c:formatCode>
                <c:ptCount val="21"/>
                <c:pt idx="0">
                  <c:v>103</c:v>
                </c:pt>
                <c:pt idx="1">
                  <c:v>104</c:v>
                </c:pt>
                <c:pt idx="2">
                  <c:v>101</c:v>
                </c:pt>
                <c:pt idx="3" formatCode="0">
                  <c:v>100</c:v>
                </c:pt>
                <c:pt idx="4" formatCode="0">
                  <c:v>100</c:v>
                </c:pt>
                <c:pt idx="5" formatCode="0">
                  <c:v>101</c:v>
                </c:pt>
                <c:pt idx="6" formatCode="0">
                  <c:v>105</c:v>
                </c:pt>
                <c:pt idx="7" formatCode="0">
                  <c:v>100</c:v>
                </c:pt>
                <c:pt idx="8" formatCode="0">
                  <c:v>100</c:v>
                </c:pt>
                <c:pt idx="9" formatCode="0">
                  <c:v>111</c:v>
                </c:pt>
                <c:pt idx="10" formatCode="0">
                  <c:v>118</c:v>
                </c:pt>
                <c:pt idx="11" formatCode="0">
                  <c:v>126</c:v>
                </c:pt>
                <c:pt idx="12" formatCode="0">
                  <c:v>136</c:v>
                </c:pt>
                <c:pt idx="13" formatCode="0">
                  <c:v>154</c:v>
                </c:pt>
                <c:pt idx="14" formatCode="0">
                  <c:v>166</c:v>
                </c:pt>
                <c:pt idx="15" formatCode="0">
                  <c:v>184</c:v>
                </c:pt>
                <c:pt idx="16" formatCode="0">
                  <c:v>202</c:v>
                </c:pt>
                <c:pt idx="17" formatCode="0">
                  <c:v>218</c:v>
                </c:pt>
                <c:pt idx="18" formatCode="0">
                  <c:v>244</c:v>
                </c:pt>
                <c:pt idx="19" formatCode="0">
                  <c:v>255</c:v>
                </c:pt>
                <c:pt idx="20" formatCode="0">
                  <c:v>267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83-428D-88DA-7A8A4D68BED7}"/>
            </c:ext>
          </c:extLst>
        </c:ser>
        <c:ser>
          <c:idx val="2"/>
          <c:order val="2"/>
          <c:tx>
            <c:strRef>
              <c:f>'Ark3'!$A$4</c:f>
              <c:strCache>
                <c:ptCount val="1"/>
                <c:pt idx="0">
                  <c:v>90 +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6.9697922350191482E-2"/>
                  <c:y val="-1.70729443854371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FD7F52-668C-47DE-93B7-D44B41DA2723}" type="VALUE">
                      <a:rPr lang="en-US" sz="1400"/>
                      <a:pPr>
                        <a:defRPr/>
                      </a:pPr>
                      <a:t>[VERDI]</a:t>
                    </a:fld>
                    <a:endParaRPr lang="nn-N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29865965166423"/>
                      <c:h val="6.252554599704954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483-428D-88DA-7A8A4D68BED7}"/>
                </c:ext>
              </c:extLst>
            </c:dLbl>
            <c:dLbl>
              <c:idx val="20"/>
              <c:layout>
                <c:manualLayout>
                  <c:x val="-2.7379278133474842E-2"/>
                  <c:y val="-3.15334753912263E-2"/>
                </c:manualLayout>
              </c:layout>
              <c:tx>
                <c:rich>
                  <a:bodyPr/>
                  <a:lstStyle/>
                  <a:p>
                    <a:fld id="{04CC0704-2CA2-4EDE-8E3C-813B6C6F9061}" type="VALUE">
                      <a:rPr lang="en-US" sz="1400"/>
                      <a:pPr/>
                      <a:t>[VERDI]</a:t>
                    </a:fld>
                    <a:endParaRPr lang="nn-N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483-428D-88DA-7A8A4D68BE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'Ark3'!$B$1:$V$1</c:f>
              <c:numCache>
                <c:formatCode>General</c:formatCode>
                <c:ptCount val="2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</c:numCache>
            </c:numRef>
          </c:cat>
          <c:val>
            <c:numRef>
              <c:f>'Ark3'!$B$4:$V$4</c:f>
              <c:numCache>
                <c:formatCode>General</c:formatCode>
                <c:ptCount val="21"/>
                <c:pt idx="0">
                  <c:v>39</c:v>
                </c:pt>
                <c:pt idx="1">
                  <c:v>34</c:v>
                </c:pt>
                <c:pt idx="2">
                  <c:v>27</c:v>
                </c:pt>
                <c:pt idx="3" formatCode="0">
                  <c:v>29</c:v>
                </c:pt>
                <c:pt idx="4" formatCode="0">
                  <c:v>30</c:v>
                </c:pt>
                <c:pt idx="5" formatCode="0">
                  <c:v>29</c:v>
                </c:pt>
                <c:pt idx="6" formatCode="0">
                  <c:v>29</c:v>
                </c:pt>
                <c:pt idx="7" formatCode="0">
                  <c:v>30</c:v>
                </c:pt>
                <c:pt idx="8" formatCode="0">
                  <c:v>32</c:v>
                </c:pt>
                <c:pt idx="9" formatCode="0">
                  <c:v>29</c:v>
                </c:pt>
                <c:pt idx="10" formatCode="0">
                  <c:v>30</c:v>
                </c:pt>
                <c:pt idx="11" formatCode="0">
                  <c:v>28</c:v>
                </c:pt>
                <c:pt idx="12" formatCode="0">
                  <c:v>30</c:v>
                </c:pt>
                <c:pt idx="13" formatCode="0">
                  <c:v>29</c:v>
                </c:pt>
                <c:pt idx="14" formatCode="0">
                  <c:v>28</c:v>
                </c:pt>
                <c:pt idx="15" formatCode="0">
                  <c:v>27</c:v>
                </c:pt>
                <c:pt idx="16" formatCode="0">
                  <c:v>28</c:v>
                </c:pt>
                <c:pt idx="17" formatCode="0">
                  <c:v>29</c:v>
                </c:pt>
                <c:pt idx="18" formatCode="0">
                  <c:v>31</c:v>
                </c:pt>
                <c:pt idx="19" formatCode="0">
                  <c:v>38</c:v>
                </c:pt>
                <c:pt idx="20" formatCode="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483-428D-88DA-7A8A4D68B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994568"/>
        <c:axId val="578002768"/>
      </c:lineChart>
      <c:catAx>
        <c:axId val="57799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8002768"/>
        <c:crosses val="autoZero"/>
        <c:auto val="1"/>
        <c:lblAlgn val="ctr"/>
        <c:lblOffset val="100"/>
        <c:noMultiLvlLbl val="0"/>
      </c:catAx>
      <c:valAx>
        <c:axId val="5780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7799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Rammetilskot i 2022-kr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'Ark1'!$A$4</c:f>
              <c:strCache>
                <c:ptCount val="1"/>
                <c:pt idx="0">
                  <c:v>I 2020-kr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'Ark1'!$C$1:$I$1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'Ark1'!$C$4:$I$4</c:f>
              <c:numCache>
                <c:formatCode>#\ ##0_ ;[Red]\-#\ ##0\ </c:formatCode>
                <c:ptCount val="7"/>
                <c:pt idx="0">
                  <c:v>114634.11764480418</c:v>
                </c:pt>
                <c:pt idx="1">
                  <c:v>114067.43386861989</c:v>
                </c:pt>
                <c:pt idx="2">
                  <c:v>112018.48060406577</c:v>
                </c:pt>
                <c:pt idx="3">
                  <c:v>110359.48951214997</c:v>
                </c:pt>
                <c:pt idx="4">
                  <c:v>115268.98362499999</c:v>
                </c:pt>
                <c:pt idx="5">
                  <c:v>109898.45</c:v>
                </c:pt>
                <c:pt idx="6">
                  <c:v>105390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6-468C-9FD3-9C9B0C3202F9}"/>
            </c:ext>
          </c:extLst>
        </c:ser>
        <c:ser>
          <c:idx val="0"/>
          <c:order val="1"/>
          <c:tx>
            <c:strRef>
              <c:f>'Ark1'!#REF!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'Ark1'!$C$1:$I$1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'Ark1'!#REF!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E6-468C-9FD3-9C9B0C320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1183640"/>
        <c:axId val="481184952"/>
      </c:barChart>
      <c:catAx>
        <c:axId val="481183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1184952"/>
        <c:crosses val="autoZero"/>
        <c:auto val="1"/>
        <c:lblAlgn val="ctr"/>
        <c:lblOffset val="100"/>
        <c:noMultiLvlLbl val="0"/>
      </c:catAx>
      <c:valAx>
        <c:axId val="481184952"/>
        <c:scaling>
          <c:orientation val="minMax"/>
          <c:min val="8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_ ;[Red]\-#\ 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8118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33F-06C0-694E-91F2-2F144580C27C}" type="datetimeFigureOut">
              <a:rPr lang="nb-NO" smtClean="0"/>
              <a:t>26.10.2021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276C-AE21-1544-BB2C-5D6BB5C35B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7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EEE35ED8-BFEF-EB40-8B43-4D04CB0E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A7C2"/>
                </a:solidFill>
              </a:defRPr>
            </a:lvl1pPr>
          </a:lstStyle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945A18FB-7185-7044-85A0-F2989EC47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AF3C1-9E88-2947-BB9F-1B665B6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4098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63F8A-ACD9-3146-8B6B-D7603F1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2"/>
            <a:ext cx="5083175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4FFC3C-FF8F-F74C-B30D-25465C0C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221036"/>
            <a:ext cx="5083175" cy="32183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467693-381D-F145-A106-78A3E8D3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6402"/>
            <a:ext cx="5183188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63F49-46FB-EC41-9DAF-D84A70671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1036"/>
            <a:ext cx="5183188" cy="32183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8874EEC-ED73-E44A-AA62-3E43C85D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11BA044-BF68-8342-BCE0-242A44FD7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C076FF3D-824D-D44B-8868-A34C44D8C0E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787813" y="2446402"/>
            <a:ext cx="5181600" cy="399296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401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2A5F8-7576-364C-B144-CC1DB39B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06778AC-7F26-9943-853C-57058E1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82993-EAED-BD42-B905-F10A6F8EC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9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5F6F6-20B3-AD43-93B9-EC929F7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90EF9-775E-2D45-9DED-E237A3A41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02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BF26D09-7DBF-6740-9BA7-E9F1000B8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5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A355FAF8-8FF8-F24C-A7F7-6BA7F261305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7086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7086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31" name="Bilde 30" descr="Et bilde som inneholder vann, himmel, utendørs, båt&#10;&#10;Automatisk generert beskrivelse">
            <a:extLst>
              <a:ext uri="{FF2B5EF4-FFF2-40B4-BE49-F238E27FC236}">
                <a16:creationId xmlns:a16="http://schemas.microsoft.com/office/drawing/2014/main" id="{6CBFBB24-6A48-F64F-AC8C-D45108CCA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5325" r="-1"/>
          <a:stretch/>
        </p:blipFill>
        <p:spPr>
          <a:xfrm>
            <a:off x="0" y="0"/>
            <a:ext cx="4330700" cy="6858000"/>
          </a:xfrm>
          <a:prstGeom prst="rect">
            <a:avLst/>
          </a:prstGeom>
        </p:spPr>
      </p:pic>
      <p:sp>
        <p:nvSpPr>
          <p:cNvPr id="37" name="Plassholder for dato 36">
            <a:extLst>
              <a:ext uri="{FF2B5EF4-FFF2-40B4-BE49-F238E27FC236}">
                <a16:creationId xmlns:a16="http://schemas.microsoft.com/office/drawing/2014/main" id="{1653B0A3-8A87-E14E-8DF2-434C643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/>
          </a:p>
        </p:txBody>
      </p:sp>
      <p:sp>
        <p:nvSpPr>
          <p:cNvPr id="38" name="Plassholder for lysbildenummer 37">
            <a:extLst>
              <a:ext uri="{FF2B5EF4-FFF2-40B4-BE49-F238E27FC236}">
                <a16:creationId xmlns:a16="http://schemas.microsoft.com/office/drawing/2014/main" id="{6795A824-77B6-AD49-BB94-FEFB49182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0" name="Grafikk 39">
            <a:extLst>
              <a:ext uri="{FF2B5EF4-FFF2-40B4-BE49-F238E27FC236}">
                <a16:creationId xmlns:a16="http://schemas.microsoft.com/office/drawing/2014/main" id="{2CCEB1E2-6133-0B4E-B725-3EE7BBCEEE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Et bilde som inneholder utendørs, himmel, gress, solnedgang&#10;&#10;Automatisk generert beskrivelse">
            <a:extLst>
              <a:ext uri="{FF2B5EF4-FFF2-40B4-BE49-F238E27FC236}">
                <a16:creationId xmlns:a16="http://schemas.microsoft.com/office/drawing/2014/main" id="{7E35D639-C7DD-684C-8FAF-96CEB640E73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9" r="41251" b="15625"/>
          <a:stretch/>
        </p:blipFill>
        <p:spPr>
          <a:xfrm>
            <a:off x="-1" y="0"/>
            <a:ext cx="4330701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Et bilde som inneholder utendørs, himmel, gress, solnedgang&#10;&#10;Automatisk generert beskrivelse">
            <a:extLst>
              <a:ext uri="{FF2B5EF4-FFF2-40B4-BE49-F238E27FC236}">
                <a16:creationId xmlns:a16="http://schemas.microsoft.com/office/drawing/2014/main" id="{7E35D639-C7DD-684C-8FAF-96CEB640E735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29" r="41251" b="15625"/>
          <a:stretch/>
        </p:blipFill>
        <p:spPr>
          <a:xfrm>
            <a:off x="-1" y="0"/>
            <a:ext cx="4330701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pic>
        <p:nvPicPr>
          <p:cNvPr id="5" name="Bilde 4" descr="Et bilde som inneholder himmel, utendørs, bakke, person&#10;&#10;Automatisk generert beskrivelse">
            <a:extLst>
              <a:ext uri="{FF2B5EF4-FFF2-40B4-BE49-F238E27FC236}">
                <a16:creationId xmlns:a16="http://schemas.microsoft.com/office/drawing/2014/main" id="{E8995242-3BAE-2F4B-899A-669246FE6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09" r="31357"/>
          <a:stretch/>
        </p:blipFill>
        <p:spPr>
          <a:xfrm>
            <a:off x="0" y="0"/>
            <a:ext cx="4330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pic>
        <p:nvPicPr>
          <p:cNvPr id="6" name="Bilde 5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D34E77F4-E4C2-284A-BFBC-6D571F8B3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6" r="3422"/>
          <a:stretch/>
        </p:blipFill>
        <p:spPr>
          <a:xfrm>
            <a:off x="-2" y="0"/>
            <a:ext cx="4330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B5CF3-4A84-FF45-809F-2045CA3C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A74A36-AE30-DD42-95AE-50EB51E1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46404"/>
            <a:ext cx="10439400" cy="399296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6980C34-22C3-964D-848F-233E03FA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F8315672-5ECA-3949-AD15-AD181109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sz="16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6402"/>
            <a:ext cx="5181600" cy="399296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sz="16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1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2446402"/>
            <a:ext cx="3300230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9356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739CFF65-3AF8-2A4D-AC7C-81874B62B27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04313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478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5105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 sz="16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93F7FFC-8C9F-5149-A569-B49E0574E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0070" y="1232451"/>
            <a:ext cx="4833729" cy="4782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2F8DA04-AA5F-1846-B5D5-A1709500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AEE05F-6E37-334E-820C-BF451D12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4"/>
            <a:ext cx="10439400" cy="407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CDD40-0145-C949-AF4B-2641688D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1612" y="418628"/>
            <a:ext cx="105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6A7C2"/>
                </a:solidFill>
              </a:defRPr>
            </a:lvl1pPr>
          </a:lstStyle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6B4AAE-417E-6840-951F-FE07DDDF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9681" y="418628"/>
            <a:ext cx="52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A7C2"/>
                </a:solidFill>
              </a:defRPr>
            </a:lvl1pPr>
          </a:lstStyle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790E17B-E3CD-0F47-A451-B219FF456A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2" r:id="rId7"/>
    <p:sldLayoutId id="2147483667" r:id="rId8"/>
    <p:sldLayoutId id="2147483666" r:id="rId9"/>
    <p:sldLayoutId id="2147483653" r:id="rId10"/>
    <p:sldLayoutId id="2147483654" r:id="rId11"/>
    <p:sldLayoutId id="2147483655" r:id="rId12"/>
    <p:sldLayoutId id="21474836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accent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66B3A7-41D0-6B46-89E6-F2A83B7B2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9413"/>
            <a:ext cx="9144000" cy="2387600"/>
          </a:xfrm>
        </p:spPr>
        <p:txBody>
          <a:bodyPr/>
          <a:lstStyle/>
          <a:p>
            <a:r>
              <a:rPr lang="nb-NO" dirty="0">
                <a:latin typeface="Franklin Gothic Medium"/>
              </a:rPr>
              <a:t>Forslag til budsjett 2022 og økonomiplan 2022 - 2025</a:t>
            </a:r>
            <a:br>
              <a:rPr lang="nb-NO" dirty="0"/>
            </a:br>
            <a:r>
              <a:rPr lang="nb-NO" dirty="0">
                <a:latin typeface="Franklin Gothic Medium"/>
              </a:rPr>
              <a:t>Fitjar kommune</a:t>
            </a:r>
          </a:p>
        </p:txBody>
      </p:sp>
    </p:spTree>
    <p:extLst>
      <p:ext uri="{BB962C8B-B14F-4D97-AF65-F5344CB8AC3E}">
        <p14:creationId xmlns:p14="http://schemas.microsoft.com/office/powerpoint/2010/main" val="300265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4E654C-8B47-40C9-823E-3888205F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Franklin Gothic Medium"/>
              </a:rPr>
              <a:t>Vekst og reduksjon i tenestebehov/krav– Konsekvensjustert budsjett (KB) 2022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F559F0-B459-4F21-9A86-34EFE12D9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338618" cy="399296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fontAlgn="base"/>
            <a:r>
              <a:rPr lang="nn-NO" sz="2300" dirty="0"/>
              <a:t>Dette er dei vesentlegaste endringane som er innarbeida i KB: 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Auka kostnader grunna kommunalt tilsette fastlegar   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Redusert tal ressurskrevjande brukarar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Barnevernsreforma 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Reduksjon ein klasse på </a:t>
            </a:r>
            <a:r>
              <a:rPr lang="nn-NO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Rimbareid</a:t>
            </a: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Skule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Reduksjon i tilskot til private barnehagar grunna barnetal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Reduksjon i spesialundervisning</a:t>
            </a:r>
            <a:r>
              <a:rPr lang="nn-NO" sz="18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Nye vedtak for enkeltbarn barnehage § 31 og 37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/>
                <a:ea typeface="Verdana"/>
                <a:cs typeface="Verdana" panose="020B0604030504040204" pitchFamily="34" charset="0"/>
              </a:rPr>
              <a:t>Bortfall av inntekter av steinuttak Årskog Industriområde</a:t>
            </a:r>
            <a:r>
              <a:rPr lang="nn-NO" sz="1800" dirty="0">
                <a:solidFill>
                  <a:srgbClr val="000000"/>
                </a:solidFill>
                <a:latin typeface="Verdana"/>
                <a:ea typeface="Verdana"/>
                <a:cs typeface="Verdana" panose="020B0604030504040204" pitchFamily="34" charset="0"/>
              </a:rPr>
              <a:t>  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</a:rPr>
              <a:t>Auke i energikostnadar</a:t>
            </a:r>
            <a:r>
              <a:rPr lang="nn-NO" sz="1800" dirty="0">
                <a:solidFill>
                  <a:srgbClr val="000000"/>
                </a:solidFill>
                <a:latin typeface="Verdana"/>
                <a:ea typeface="Times New Roman" panose="02020603050405020304" pitchFamily="18" charset="0"/>
              </a:rPr>
              <a:t> og byggvedlikehald</a:t>
            </a:r>
            <a:endParaRPr lang="nn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Bortfall av koronautgifter- og statleg kompensasjon.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Lønsreserve/ tilleggsløyving </a:t>
            </a:r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A98C647-FB3A-4A44-B74D-107E84FE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2618" y="2446402"/>
            <a:ext cx="4491181" cy="3992969"/>
          </a:xfrm>
        </p:spPr>
        <p:txBody>
          <a:bodyPr/>
          <a:lstStyle/>
          <a:p>
            <a:pPr marL="1270" indent="1270">
              <a:lnSpc>
                <a:spcPct val="104000"/>
              </a:lnSpc>
              <a:spcAft>
                <a:spcPts val="25"/>
              </a:spcAft>
            </a:pP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 ser at det er eit jamt høgt press i både omsorgs- og oppvekstsektoren på auka ressursar til enkeltbrukarar for </a:t>
            </a:r>
            <a:r>
              <a:rPr lang="nn-NO" sz="1800" dirty="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rettigheitsfesta</a:t>
            </a:r>
            <a:r>
              <a:rPr lang="nn-NO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tenester, sjølv med eit klar mål om å bremse vekst i einingane. </a:t>
            </a:r>
          </a:p>
          <a:p>
            <a:endParaRPr lang="nn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7D5C4D-F0CB-48F2-8734-BBF77E71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C6C207-58C7-45A6-B887-14D9E30B1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48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BDC8FA-89E2-4B38-AE1F-C0DED82F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dirty="0">
                <a:latin typeface="Franklin Gothic Medium"/>
              </a:rPr>
              <a:t> Driftsreduksjonar og  tiltak for styrking 2022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2EA791-BCF8-4742-BE5B-39CCAA22CD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Reduksjon av ca. 1,8  årsverk ( inkl. reduserte vikarkostnadar) i Helse- og omsorg fordelt på  heimebaserte tenester, økonomisk sosialhjelp og administrativ leiing. </a:t>
            </a: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Opprette to nye kortidsplassar på FBB innan eksisterande grunnbemanning.</a:t>
            </a: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Innarbeiding av 1,8 nye kommunale fastlegestillingar.</a:t>
            </a: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Reduksjon av  ca. 4,42 årsverk i Oppvekst- og kultur i hovudsak fordelt på skulane</a:t>
            </a: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Nedlegging av SFO på Øvrebygda skule.</a:t>
            </a: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Nedlegging av SFO på Selevik skule.</a:t>
            </a: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Flytting av 7 klasse ved Øvrebygda skule til </a:t>
            </a:r>
            <a:r>
              <a:rPr lang="nn-NO" sz="14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Rimbareid</a:t>
            </a: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skule frå 01.08.22.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Auka midlar til energikostnadar og vedlikehald av kommunale bygg.</a:t>
            </a: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" indent="1270">
              <a:lnSpc>
                <a:spcPct val="104000"/>
              </a:lnSpc>
              <a:spcAft>
                <a:spcPts val="25"/>
              </a:spcAft>
            </a:pP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86E3FAB-5DB5-497C-AEF1-6613B9DEE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575B99-7FB5-4611-AF10-2DAEC313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961D0B9-52E8-4AF4-B0C0-B149B36690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78889C1-3D12-48A1-B2E4-308C0B6988AB}"/>
              </a:ext>
            </a:extLst>
          </p:cNvPr>
          <p:cNvSpPr txBox="1"/>
          <p:nvPr/>
        </p:nvSpPr>
        <p:spPr>
          <a:xfrm>
            <a:off x="6096000" y="2362200"/>
            <a:ext cx="4914900" cy="37548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Generell reduksjon av ressursar til vikar, ekstrahjelp etc. i heile organisasjonen.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Reduksjon av reiser- kurs- og konferansar i heile organisasjonen.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Reduksjon i administrasjon knytt bortfall av lærlingstilling IKT og forlenging av redusert driftstilskot til Fitjar Kyrkje.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Styrking av administrasjon for sakshandsaming av søknadar startlån frå Husbanken.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nn-NO" sz="140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n-NO" sz="14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Innføre driftstilskot  til Fitjar kultur- og idrettsbygg AS  til ordinær drift fram i tid. Jf. Økonomiplan 2021-2024 og forvaltningsrevisjonsrapport 2021.  </a:t>
            </a:r>
          </a:p>
        </p:txBody>
      </p:sp>
    </p:spTree>
    <p:extLst>
      <p:ext uri="{BB962C8B-B14F-4D97-AF65-F5344CB8AC3E}">
        <p14:creationId xmlns:p14="http://schemas.microsoft.com/office/powerpoint/2010/main" val="2446751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C8FEFC-56AF-4757-9FD2-7F52457A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Franklin Gothic Medium"/>
              </a:rPr>
              <a:t>Eigedomsskatt og Havbruksfond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CC2CF3-288A-4222-ADE3-CFAB6E064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2446402"/>
            <a:ext cx="4784436" cy="39929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sz="2400" dirty="0"/>
              <a:t>Eigedomsskatt</a:t>
            </a:r>
            <a:r>
              <a:rPr lang="nn-NO" dirty="0"/>
              <a:t>: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Auke i skattesats i åra 2022 – 2023 til 3,0 promille på anna eigedom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Auke skattegrunnlag næring grunna nye etableringar</a:t>
            </a:r>
          </a:p>
          <a:p>
            <a:pPr marL="285750" indent="-285750">
              <a:buFontTx/>
              <a:buChar char="-"/>
            </a:pPr>
            <a:endParaRPr lang="nn-NO" sz="1800" dirty="0"/>
          </a:p>
          <a:p>
            <a:r>
              <a:rPr lang="nn-NO" sz="2400" dirty="0"/>
              <a:t>Produksjonsavgift vindkraft</a:t>
            </a:r>
            <a:r>
              <a:rPr lang="nn-NO" sz="1800" dirty="0"/>
              <a:t>: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Ny avgift på 1 øre per produsert kWh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Første utbetaling i 2023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4 mill. lagt inn kvart år frå 2023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55247F2-DD32-41B2-8A46-684A09CCBD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 sz="2400" dirty="0"/>
              <a:t>Havbruksfond</a:t>
            </a:r>
            <a:r>
              <a:rPr lang="nn-NO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Produksjonsavgift frå 2021 (som vert utbetalt i 2022)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Del av auksjonar annakvart år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Forventa årleg inntekt av produksjonsavgift er 1,9 mill.</a:t>
            </a:r>
          </a:p>
          <a:p>
            <a:pPr marL="285750" indent="-285750">
              <a:buFontTx/>
              <a:buChar char="-"/>
            </a:pPr>
            <a:r>
              <a:rPr lang="nn-NO" sz="1800" dirty="0"/>
              <a:t>Forventa inntekt annakvart år på 4,4 mill. på auksjonar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CA4E8A-2A6C-4D3F-B9B3-1DCFDBE6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34FF1D1-0CE5-4F44-8BC1-99ADB3350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834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F2D34-2F2F-8249-B4B5-005C1863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rgbClr val="002060"/>
                </a:solidFill>
                <a:latin typeface="Franklin Gothic Medium"/>
              </a:rPr>
              <a:t>Investeringar – for HMS, redusert drift, og klima</a:t>
            </a:r>
            <a:endParaRPr lang="nn-NO" dirty="0">
              <a:solidFill>
                <a:srgbClr val="002060"/>
              </a:solidFill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CC125D-9DD2-4845-8D59-899E07E18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n-NO" dirty="0"/>
              <a:t>VAR investeringar - sjølvkost</a:t>
            </a:r>
          </a:p>
          <a:p>
            <a:pPr marL="342900" indent="-342900">
              <a:buFontTx/>
              <a:buChar char="-"/>
            </a:pPr>
            <a:r>
              <a:rPr lang="nn-NO" dirty="0"/>
              <a:t>Hovudplan VA</a:t>
            </a:r>
          </a:p>
          <a:p>
            <a:pPr marL="342900" indent="-342900">
              <a:buFontTx/>
              <a:buChar char="-"/>
            </a:pPr>
            <a:r>
              <a:rPr lang="nn-NO" dirty="0"/>
              <a:t>Planlegging og realisering</a:t>
            </a:r>
          </a:p>
          <a:p>
            <a:pPr marL="342900" indent="-342900">
              <a:buFontTx/>
              <a:buChar char="-"/>
            </a:pPr>
            <a:r>
              <a:rPr lang="nn-NO" dirty="0"/>
              <a:t>Høgare kommunale avgifter  ca. 11,2 % årleg auke i vassgebyret, og 7,8 % årleg auke i gebyr for avløp. </a:t>
            </a:r>
          </a:p>
          <a:p>
            <a:endParaRPr lang="nn-NO" dirty="0"/>
          </a:p>
          <a:p>
            <a:r>
              <a:rPr lang="nn-NO" dirty="0"/>
              <a:t>Investeringar fører til:</a:t>
            </a:r>
          </a:p>
          <a:p>
            <a:pPr marL="342900" indent="-342900">
              <a:buFontTx/>
              <a:buChar char="-"/>
            </a:pPr>
            <a:r>
              <a:rPr lang="nn-NO" dirty="0"/>
              <a:t>Høgare finansutgifter</a:t>
            </a:r>
          </a:p>
          <a:p>
            <a:pPr marL="342900" indent="-342900">
              <a:buFontTx/>
              <a:buChar char="-"/>
            </a:pPr>
            <a:r>
              <a:rPr lang="nn-NO" dirty="0"/>
              <a:t>Endra driftsutgifter</a:t>
            </a:r>
          </a:p>
          <a:p>
            <a:pPr marL="342900" indent="-342900">
              <a:buFontTx/>
              <a:buChar char="-"/>
            </a:pPr>
            <a:r>
              <a:rPr lang="nn-NO" dirty="0"/>
              <a:t>Endra vedlikehaldsutgifter</a:t>
            </a:r>
          </a:p>
          <a:p>
            <a:pPr marL="342900" indent="-342900">
              <a:buFontTx/>
              <a:buChar char="-"/>
            </a:pPr>
            <a:r>
              <a:rPr lang="nn-NO" dirty="0"/>
              <a:t>Betre bygg og HMS</a:t>
            </a:r>
          </a:p>
          <a:p>
            <a:pPr marL="342900" indent="-342900">
              <a:buFontTx/>
              <a:buChar char="-"/>
            </a:pPr>
            <a:endParaRPr lang="nn-NO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13BAB9F0-42A1-4D4E-928D-AA02736E09B9}"/>
              </a:ext>
            </a:extLst>
          </p:cNvPr>
          <p:cNvSpPr txBox="1">
            <a:spLocks/>
          </p:cNvSpPr>
          <p:nvPr/>
        </p:nvSpPr>
        <p:spPr>
          <a:xfrm>
            <a:off x="914400" y="2468259"/>
            <a:ext cx="5181600" cy="3992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dirty="0"/>
              <a:t>Større investeringar i planperioden:</a:t>
            </a:r>
          </a:p>
          <a:p>
            <a:pPr marL="342900" indent="-342900">
              <a:buFontTx/>
              <a:buChar char="-"/>
            </a:pPr>
            <a:r>
              <a:rPr lang="nn-NO" dirty="0"/>
              <a:t>Brannstasjon 2021</a:t>
            </a:r>
          </a:p>
          <a:p>
            <a:pPr marL="342900" indent="-342900">
              <a:buFontTx/>
              <a:buChar char="-"/>
            </a:pPr>
            <a:r>
              <a:rPr lang="nn-NO" dirty="0"/>
              <a:t>Barnehage 2021/2022 /2023</a:t>
            </a:r>
          </a:p>
          <a:p>
            <a:pPr marL="342900" indent="-342900">
              <a:buFontTx/>
              <a:buChar char="-"/>
            </a:pPr>
            <a:r>
              <a:rPr lang="nn-NO" dirty="0"/>
              <a:t>Fitjar Utvikling AS – fondsfinansiert.</a:t>
            </a:r>
          </a:p>
          <a:p>
            <a:pPr marL="342900" indent="-342900">
              <a:buFontTx/>
              <a:buChar char="-"/>
            </a:pPr>
            <a:r>
              <a:rPr lang="nn-NO" dirty="0"/>
              <a:t>"Skulestrukturpakke" </a:t>
            </a:r>
          </a:p>
          <a:p>
            <a:pPr marL="342900" indent="-342900">
              <a:buFontTx/>
              <a:buChar char="-"/>
            </a:pPr>
            <a:r>
              <a:rPr lang="nn-NO" dirty="0"/>
              <a:t>EPC – energisparekontrakt</a:t>
            </a:r>
          </a:p>
          <a:p>
            <a:pPr marL="342900" indent="-342900">
              <a:buFontTx/>
              <a:buChar char="-"/>
            </a:pPr>
            <a:r>
              <a:rPr lang="nn-NO" dirty="0"/>
              <a:t>Samlokalisering av aktivitetsavdelingar</a:t>
            </a:r>
          </a:p>
          <a:p>
            <a:pPr marL="342900" indent="-342900">
              <a:buFontTx/>
              <a:buChar char="-"/>
            </a:pPr>
            <a:r>
              <a:rPr lang="nn-NO" dirty="0"/>
              <a:t>Digitalisering</a:t>
            </a:r>
          </a:p>
          <a:p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90978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BA599-C615-49F1-A0A9-1F8764E1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tx1"/>
                </a:solidFill>
              </a:rPr>
              <a:t>Driftsbudsjettet 2022 - inntektssida</a:t>
            </a:r>
          </a:p>
        </p:txBody>
      </p:sp>
      <p:graphicFrame>
        <p:nvGraphicFramePr>
          <p:cNvPr id="8" name="Plassholder for innhold 7">
            <a:extLst>
              <a:ext uri="{FF2B5EF4-FFF2-40B4-BE49-F238E27FC236}">
                <a16:creationId xmlns:a16="http://schemas.microsoft.com/office/drawing/2014/main" id="{E6B05222-6022-4529-9E94-38D426AD465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0108850"/>
              </p:ext>
            </p:extLst>
          </p:nvPr>
        </p:nvGraphicFramePr>
        <p:xfrm>
          <a:off x="838198" y="2311467"/>
          <a:ext cx="6389916" cy="4127906"/>
        </p:xfrm>
        <a:graphic>
          <a:graphicData uri="http://schemas.openxmlformats.org/drawingml/2006/table">
            <a:tbl>
              <a:tblPr/>
              <a:tblGrid>
                <a:gridCol w="3747357">
                  <a:extLst>
                    <a:ext uri="{9D8B030D-6E8A-4147-A177-3AD203B41FA5}">
                      <a16:colId xmlns:a16="http://schemas.microsoft.com/office/drawing/2014/main" val="2664592722"/>
                    </a:ext>
                  </a:extLst>
                </a:gridCol>
                <a:gridCol w="880853">
                  <a:extLst>
                    <a:ext uri="{9D8B030D-6E8A-4147-A177-3AD203B41FA5}">
                      <a16:colId xmlns:a16="http://schemas.microsoft.com/office/drawing/2014/main" val="2543286877"/>
                    </a:ext>
                  </a:extLst>
                </a:gridCol>
                <a:gridCol w="880853">
                  <a:extLst>
                    <a:ext uri="{9D8B030D-6E8A-4147-A177-3AD203B41FA5}">
                      <a16:colId xmlns:a16="http://schemas.microsoft.com/office/drawing/2014/main" val="3791045747"/>
                    </a:ext>
                  </a:extLst>
                </a:gridCol>
                <a:gridCol w="880853">
                  <a:extLst>
                    <a:ext uri="{9D8B030D-6E8A-4147-A177-3AD203B41FA5}">
                      <a16:colId xmlns:a16="http://schemas.microsoft.com/office/drawing/2014/main" val="817628270"/>
                    </a:ext>
                  </a:extLst>
                </a:gridCol>
              </a:tblGrid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Rekneskap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389481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73317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Rammetilskot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-119 711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-116 936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-114 305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909839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Inntekts- og formuesskatt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-87 982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-92 554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-93 601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21810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Eigedomsskatt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-17 721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-20 644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-23 050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864166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Andre generelle driftsinntekter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-9 786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-4 330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-6 300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143485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generelle driftsinntekter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-235 200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-234 464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-237 256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32948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bevilling drift, netto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224 942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234 157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233 303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593511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Brutto driftsresultat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-10 259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-307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-3 953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83390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Renteinntekter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-814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-699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-1 278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99285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Utbytte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-119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802466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Vinst og tap på finansielle omløpsmidlar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760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1 240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655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251551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Renteutgifter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4 225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3 260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5 069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70236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Avdrag på lån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11 353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12 453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11 078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082291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Netto finansutgifter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15 405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16 254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15 524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35529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Motpost avskrivingar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-12 401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-13 117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-13 061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081990"/>
                  </a:ext>
                </a:extLst>
              </a:tr>
              <a:tr h="242818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Netto driftsresultat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-7 254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2 830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-1 489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05446"/>
                  </a:ext>
                </a:extLst>
              </a:tr>
            </a:tbl>
          </a:graphicData>
        </a:graphic>
      </p:graphicFrame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0AC7C-34D7-4ABA-A602-3C058382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ECA2DF-A29E-494F-AF67-C5429BB2E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7737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BA599-C615-49F1-A0A9-1F8764E1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tx1"/>
                </a:solidFill>
              </a:rPr>
              <a:t>Driftsbudsjettet 2022 - etatane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0AC7C-34D7-4ABA-A602-3C058382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ECA2DF-A29E-494F-AF67-C5429BB2E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15</a:t>
            </a:fld>
            <a:endParaRPr lang="nb-NO"/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0C139557-963B-4A05-8E59-97629C38B7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0581033"/>
              </p:ext>
            </p:extLst>
          </p:nvPr>
        </p:nvGraphicFramePr>
        <p:xfrm>
          <a:off x="914400" y="2129452"/>
          <a:ext cx="5181600" cy="3742640"/>
        </p:xfrm>
        <a:graphic>
          <a:graphicData uri="http://schemas.openxmlformats.org/drawingml/2006/table">
            <a:tbl>
              <a:tblPr/>
              <a:tblGrid>
                <a:gridCol w="2939143">
                  <a:extLst>
                    <a:ext uri="{9D8B030D-6E8A-4147-A177-3AD203B41FA5}">
                      <a16:colId xmlns:a16="http://schemas.microsoft.com/office/drawing/2014/main" val="2268326418"/>
                    </a:ext>
                  </a:extLst>
                </a:gridCol>
                <a:gridCol w="813885">
                  <a:extLst>
                    <a:ext uri="{9D8B030D-6E8A-4147-A177-3AD203B41FA5}">
                      <a16:colId xmlns:a16="http://schemas.microsoft.com/office/drawing/2014/main" val="4243051832"/>
                    </a:ext>
                  </a:extLst>
                </a:gridCol>
                <a:gridCol w="714286">
                  <a:extLst>
                    <a:ext uri="{9D8B030D-6E8A-4147-A177-3AD203B41FA5}">
                      <a16:colId xmlns:a16="http://schemas.microsoft.com/office/drawing/2014/main" val="2242365033"/>
                    </a:ext>
                  </a:extLst>
                </a:gridCol>
                <a:gridCol w="714286">
                  <a:extLst>
                    <a:ext uri="{9D8B030D-6E8A-4147-A177-3AD203B41FA5}">
                      <a16:colId xmlns:a16="http://schemas.microsoft.com/office/drawing/2014/main" val="3835464048"/>
                    </a:ext>
                  </a:extLst>
                </a:gridCol>
              </a:tblGrid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Rekneskap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97916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687930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Helse og sosial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13 895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16 576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14 695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243174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Institusjon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25 739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25 943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25 348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575247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Heimebaserte tenester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20 628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21 203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21 856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965188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Habilitering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29 168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25 725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27 507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717972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Helsespesialistar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6 115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8 107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7 875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818576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NAV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5 549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6 639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7 021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37560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b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Helse, sosial og omsorg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101 093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104 193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104 302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662173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Skule og oppvekstadministrasjon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27 392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29 542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27 542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828948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Rimbareid skule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34 276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36 319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36 880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56147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Øvrebygda skule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5 713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233874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Selevik skule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4 469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4 524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4 569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48739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Fitjarstølane barnehage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5 551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6 812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7 269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3644264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Kultur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3 459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2 490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2 737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48906"/>
                  </a:ext>
                </a:extLst>
              </a:tr>
              <a:tr h="233915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Oppvekst og kultur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80 860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85 683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84 994 </a:t>
                      </a:r>
                    </a:p>
                  </a:txBody>
                  <a:tcPr marL="8946" marR="8946" marT="894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7470"/>
                  </a:ext>
                </a:extLst>
              </a:tr>
            </a:tbl>
          </a:graphicData>
        </a:graphic>
      </p:graphicFrame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935F0CBC-2262-4026-8873-7AD2084FE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94128"/>
              </p:ext>
            </p:extLst>
          </p:nvPr>
        </p:nvGraphicFramePr>
        <p:xfrm>
          <a:off x="6585857" y="2108903"/>
          <a:ext cx="5021943" cy="2823552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1140315327"/>
                    </a:ext>
                  </a:extLst>
                </a:gridCol>
                <a:gridCol w="817989">
                  <a:extLst>
                    <a:ext uri="{9D8B030D-6E8A-4147-A177-3AD203B41FA5}">
                      <a16:colId xmlns:a16="http://schemas.microsoft.com/office/drawing/2014/main" val="3355907440"/>
                    </a:ext>
                  </a:extLst>
                </a:gridCol>
                <a:gridCol w="692277">
                  <a:extLst>
                    <a:ext uri="{9D8B030D-6E8A-4147-A177-3AD203B41FA5}">
                      <a16:colId xmlns:a16="http://schemas.microsoft.com/office/drawing/2014/main" val="3282173641"/>
                    </a:ext>
                  </a:extLst>
                </a:gridCol>
                <a:gridCol w="692277">
                  <a:extLst>
                    <a:ext uri="{9D8B030D-6E8A-4147-A177-3AD203B41FA5}">
                      <a16:colId xmlns:a16="http://schemas.microsoft.com/office/drawing/2014/main" val="2738868759"/>
                    </a:ext>
                  </a:extLst>
                </a:gridCol>
              </a:tblGrid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Rekneskap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201908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81837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Plan, byggesak og oppmåling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1 338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754150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Drift og vedlikehald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19 621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16 949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17 588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717786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VAR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-819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432214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SFLMK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3 609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3 647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3 692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571887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Brann og beredskap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3 987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3 844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3 901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654987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Plan, utvikling og teknisk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29 041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24 521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23 896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837324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Politisk leiing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3 428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9 206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9 414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364498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Administrasjon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12 951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12 392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12 615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649792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Økonomisk forvaltning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-2 432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-1 838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-1 918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072388"/>
                  </a:ext>
                </a:extLst>
              </a:tr>
              <a:tr h="235296">
                <a:tc>
                  <a:txBody>
                    <a:bodyPr/>
                    <a:lstStyle/>
                    <a:p>
                      <a:pPr algn="l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bevilling drift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224 942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234 157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233 303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3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94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6BA599-C615-49F1-A0A9-1F8764E1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solidFill>
                  <a:schemeClr val="tx1"/>
                </a:solidFill>
              </a:rPr>
              <a:t>Økonomiplan 2022 - 2025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0AC7C-34D7-4ABA-A602-3C0583829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ECA2DF-A29E-494F-AF67-C5429BB2E3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16</a:t>
            </a:fld>
            <a:endParaRPr lang="nb-NO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DF3E117B-3D29-4DAF-A4E8-76C243ED52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2108131"/>
              </p:ext>
            </p:extLst>
          </p:nvPr>
        </p:nvGraphicFramePr>
        <p:xfrm>
          <a:off x="990599" y="2170991"/>
          <a:ext cx="6923314" cy="4175376"/>
        </p:xfrm>
        <a:graphic>
          <a:graphicData uri="http://schemas.openxmlformats.org/drawingml/2006/table">
            <a:tbl>
              <a:tblPr/>
              <a:tblGrid>
                <a:gridCol w="3568278">
                  <a:extLst>
                    <a:ext uri="{9D8B030D-6E8A-4147-A177-3AD203B41FA5}">
                      <a16:colId xmlns:a16="http://schemas.microsoft.com/office/drawing/2014/main" val="3721735569"/>
                    </a:ext>
                  </a:extLst>
                </a:gridCol>
                <a:gridCol w="838759">
                  <a:extLst>
                    <a:ext uri="{9D8B030D-6E8A-4147-A177-3AD203B41FA5}">
                      <a16:colId xmlns:a16="http://schemas.microsoft.com/office/drawing/2014/main" val="1377256073"/>
                    </a:ext>
                  </a:extLst>
                </a:gridCol>
                <a:gridCol w="838759">
                  <a:extLst>
                    <a:ext uri="{9D8B030D-6E8A-4147-A177-3AD203B41FA5}">
                      <a16:colId xmlns:a16="http://schemas.microsoft.com/office/drawing/2014/main" val="160097477"/>
                    </a:ext>
                  </a:extLst>
                </a:gridCol>
                <a:gridCol w="838759">
                  <a:extLst>
                    <a:ext uri="{9D8B030D-6E8A-4147-A177-3AD203B41FA5}">
                      <a16:colId xmlns:a16="http://schemas.microsoft.com/office/drawing/2014/main" val="1252584154"/>
                    </a:ext>
                  </a:extLst>
                </a:gridCol>
                <a:gridCol w="838759">
                  <a:extLst>
                    <a:ext uri="{9D8B030D-6E8A-4147-A177-3AD203B41FA5}">
                      <a16:colId xmlns:a16="http://schemas.microsoft.com/office/drawing/2014/main" val="4229874308"/>
                    </a:ext>
                  </a:extLst>
                </a:gridCol>
              </a:tblGrid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0505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2024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2025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46411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generelle driftsinntekter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-237 256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-236 970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-239 723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-238 200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173479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bevilling drift, netto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233 303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229 271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229 405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227 883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93914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Brutto driftsresultat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-3 953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-7 699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-10 318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-10 317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538969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Netto finansutgifter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15 524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18 211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19 926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20 444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56357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Motpost avskrivingar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-13 061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-13 185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-13 439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-13 513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514735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Netto driftsresultat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-1 489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-2 673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-3 830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-3 385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44329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endParaRPr lang="nn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n-NO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8638654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Helse, sosial og omsorg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104 302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104 260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105 502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106 353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53494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Oppvekst og kultur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84 994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81 091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79 443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77 829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075529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Plan, utvikling og teknisk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23 896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23 541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22 780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21 750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24633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Politisk leiing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9 414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9 414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9 879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9 879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069855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Administrasjon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12 615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13 216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13 716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13 716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628293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Økonomisk forvaltning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-1 918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-2 250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-1 915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-1 643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186567"/>
                  </a:ext>
                </a:extLst>
              </a:tr>
              <a:tr h="260961"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bevilling drift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233 303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229 271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229 405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n-N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227 883 </a:t>
                      </a:r>
                    </a:p>
                  </a:txBody>
                  <a:tcPr marL="7863" marR="7863" marT="786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99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7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F2D34-2F2F-8249-B4B5-005C1863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Franklin Gothic Medium"/>
              </a:rPr>
              <a:t>Dei store ressursane til kommunen er i bruk 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CC125D-9DD2-4845-8D59-899E07E18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nb-NO"/>
          </a:p>
          <a:p>
            <a:pPr marL="342900" indent="-342900">
              <a:buFontTx/>
              <a:buChar char="-"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13BAB9F0-42A1-4D4E-928D-AA02736E09B9}"/>
              </a:ext>
            </a:extLst>
          </p:cNvPr>
          <p:cNvSpPr txBox="1">
            <a:spLocks/>
          </p:cNvSpPr>
          <p:nvPr/>
        </p:nvSpPr>
        <p:spPr>
          <a:xfrm>
            <a:off x="914400" y="2468259"/>
            <a:ext cx="5181600" cy="3992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nn-NO"/>
              <a:t>Grunnleggjande velferdstenester</a:t>
            </a:r>
          </a:p>
          <a:p>
            <a:pPr marL="342900" indent="-342900">
              <a:buFontTx/>
              <a:buChar char="-"/>
            </a:pPr>
            <a:r>
              <a:rPr lang="nn-NO"/>
              <a:t>Sakshandsaming </a:t>
            </a:r>
          </a:p>
          <a:p>
            <a:pPr marL="342900" indent="-342900">
              <a:buFontTx/>
              <a:buChar char="-"/>
            </a:pPr>
            <a:r>
              <a:rPr lang="nn-NO"/>
              <a:t>Lokalsamfunnsutvikling og næringsutvikling</a:t>
            </a:r>
          </a:p>
          <a:p>
            <a:pPr marL="342900" indent="-342900">
              <a:buFontTx/>
              <a:buChar char="-"/>
            </a:pPr>
            <a:r>
              <a:rPr lang="nn-NO"/>
              <a:t>Demokratisk styring og utøving av mynde</a:t>
            </a:r>
          </a:p>
          <a:p>
            <a:pPr marL="342900" indent="-342900">
              <a:buFontTx/>
              <a:buChar char="-"/>
            </a:pPr>
            <a:endParaRPr lang="nn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09414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ACB320-5444-4931-A46F-1791FA9C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Franklin Gothic Medium"/>
              </a:rPr>
              <a:t>Demografi – den sterkaste drivkrafta for endring</a:t>
            </a:r>
            <a:endParaRPr lang="nn-NO" dirty="0">
              <a:solidFill>
                <a:srgbClr val="FF0000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38B45F-CBC3-4C03-9BD9-9BF63D334C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Elevtal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B801E8-84A5-41B6-8AC0-1F394DAA12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Eldre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56A8331-70E1-475E-81E3-38D9ED6FA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563E7A-827C-4992-937F-FC21CB9734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3</a:t>
            </a:fld>
            <a:endParaRPr lang="nb-NO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B21736A3-0729-4BD8-B7A8-DE9F33F7DA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653295"/>
              </p:ext>
            </p:extLst>
          </p:nvPr>
        </p:nvGraphicFramePr>
        <p:xfrm>
          <a:off x="914400" y="2893035"/>
          <a:ext cx="5105400" cy="319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9CC9AD6-C481-40FF-B54C-E3AA62457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810939"/>
              </p:ext>
            </p:extLst>
          </p:nvPr>
        </p:nvGraphicFramePr>
        <p:xfrm>
          <a:off x="6134099" y="2893035"/>
          <a:ext cx="5232595" cy="343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7759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FBADBF-A7A6-4E9B-AF7C-81DE3A835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b-NO" dirty="0">
                <a:latin typeface="Franklin Gothic Medium"/>
              </a:rPr>
            </a:br>
            <a:r>
              <a:rPr lang="nb-NO" dirty="0">
                <a:latin typeface="Franklin Gothic Medium"/>
              </a:rPr>
              <a:t>Kommuneplanen sin samfunnsdel </a:t>
            </a:r>
            <a:br>
              <a:rPr lang="nb-NO" dirty="0">
                <a:latin typeface="Franklin Gothic Medium"/>
              </a:rPr>
            </a:br>
            <a:r>
              <a:rPr lang="nb-NO" dirty="0">
                <a:latin typeface="Franklin Gothic Medium"/>
              </a:rPr>
              <a:t>Mål og omstillingsområde - </a:t>
            </a:r>
            <a:br>
              <a:rPr lang="nb-NO" dirty="0">
                <a:latin typeface="Franklin Gothic Medium"/>
              </a:rPr>
            </a:br>
            <a:br>
              <a:rPr lang="nb-NO" dirty="0">
                <a:latin typeface="Franklin Gothic Medium"/>
              </a:rPr>
            </a:br>
            <a:endParaRPr lang="nb-NO" sz="2800" dirty="0">
              <a:solidFill>
                <a:schemeClr val="accent4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BCFBBFE-AA04-49C9-8188-33C1623ABD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n-NO" b="1" dirty="0"/>
              <a:t>Tverrfaglege mål </a:t>
            </a:r>
          </a:p>
          <a:p>
            <a:r>
              <a:rPr lang="nn-NO" dirty="0"/>
              <a:t>Digitalisering</a:t>
            </a:r>
          </a:p>
          <a:p>
            <a:r>
              <a:rPr lang="nn-NO" dirty="0"/>
              <a:t>Kompetanse </a:t>
            </a:r>
          </a:p>
          <a:p>
            <a:r>
              <a:rPr lang="nn-NO" dirty="0"/>
              <a:t>Sjukefråvær under 6 %</a:t>
            </a:r>
          </a:p>
          <a:p>
            <a:r>
              <a:rPr lang="nn-NO" dirty="0"/>
              <a:t>Attraktive Fitjar</a:t>
            </a:r>
          </a:p>
          <a:p>
            <a:r>
              <a:rPr lang="nn-NO" i="1" dirty="0"/>
              <a:t>Finansielle måltal</a:t>
            </a:r>
          </a:p>
          <a:p>
            <a:pPr marL="342900" indent="-342900">
              <a:buFontTx/>
              <a:buChar char="-"/>
            </a:pPr>
            <a:r>
              <a:rPr lang="nn-NO" sz="1500" dirty="0"/>
              <a:t>1 % overskot når me i 2024</a:t>
            </a:r>
          </a:p>
          <a:p>
            <a:pPr marL="342900" indent="-342900">
              <a:buFontTx/>
              <a:buChar char="-"/>
            </a:pPr>
            <a:r>
              <a:rPr lang="nn-NO" sz="1500" dirty="0"/>
              <a:t>Budsjett i overkant av 90 % gjeldsgrad frå 2024</a:t>
            </a:r>
          </a:p>
          <a:p>
            <a:pPr marL="342900" indent="-342900">
              <a:buFontTx/>
              <a:buChar char="-"/>
            </a:pPr>
            <a:r>
              <a:rPr lang="nn-NO" sz="1500" dirty="0"/>
              <a:t>Frie midlar over 10 % i perioden</a:t>
            </a:r>
          </a:p>
          <a:p>
            <a:r>
              <a:rPr lang="nn-NO" b="1" dirty="0"/>
              <a:t>Sektormål </a:t>
            </a:r>
          </a:p>
          <a:p>
            <a:r>
              <a:rPr lang="nn-NO" b="1" dirty="0"/>
              <a:t>Rapportering i tertialrapportane - å halda retning og tempo i omstillingsarbeidet.</a:t>
            </a:r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  <a:p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AE2B66-8453-49FD-8310-2865DCAC6F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nn-NO" b="1" dirty="0"/>
              <a:t>Omstillingsområda</a:t>
            </a:r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Digitalisering i alle sektorar</a:t>
            </a:r>
            <a:endParaRPr lang="nn-NO" dirty="0"/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Å utvikla tenestetilboda innan helse- og omsorg med vekt på førebygging, eigenmestring og aktivitet.</a:t>
            </a:r>
            <a:endParaRPr lang="nn-NO" dirty="0"/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Å på nytt dimensjonere omsorgsbustadar – døgnbemanna omsorgsbustadar - institusjon.</a:t>
            </a:r>
            <a:endParaRPr lang="nn-NO" dirty="0"/>
          </a:p>
          <a:p>
            <a:pPr marL="342900" indent="-342900">
              <a:buChar char="•"/>
            </a:pPr>
            <a:r>
              <a:rPr lang="nn-NO" dirty="0"/>
              <a:t>Med ei betre tilpassa opplæring, ei tydeleg konkretisering av innhaldet i st. melding 6 og lovpålagt intensiv opplæring på 1. – 4. trinn er målet å redusera behovet for spesialundervisning til 7 % i planperioden.  </a:t>
            </a:r>
            <a:endParaRPr lang="nn-NO" i="1" dirty="0"/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Å betra levekåra for sårbare familiar, barn- og unge. Frå trygd til arbeid, aktivitet og utdanning.</a:t>
            </a:r>
            <a:endParaRPr lang="nn-NO" dirty="0"/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Attraktive Fitjar/ Den grøne kommunen – klima- og samfunnsutviklingstiltak</a:t>
            </a:r>
            <a:endParaRPr lang="nn-NO" dirty="0"/>
          </a:p>
          <a:p>
            <a:pPr marL="342900" indent="-342900">
              <a:buChar char="•"/>
            </a:pPr>
            <a:r>
              <a:rPr lang="nn-NO" dirty="0" err="1"/>
              <a:t>Omfordele</a:t>
            </a:r>
            <a:r>
              <a:rPr lang="nn-NO" dirty="0"/>
              <a:t> frå oppvekst til helse- og omsorg</a:t>
            </a:r>
            <a:endParaRPr lang="nn-NO" dirty="0">
              <a:ea typeface="+mn-lt"/>
              <a:cs typeface="+mn-lt"/>
            </a:endParaRPr>
          </a:p>
          <a:p>
            <a:pPr marL="342900" indent="-342900">
              <a:buChar char="•"/>
            </a:pPr>
            <a:endParaRPr lang="nn-NO" dirty="0"/>
          </a:p>
          <a:p>
            <a:endParaRPr lang="nn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8592BFD-9450-4C70-9A77-82404E72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A5A9A4-B8EA-47C1-893B-CA7574D631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49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F2D34-2F2F-8249-B4B5-005C18635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011304"/>
            <a:ext cx="10439400" cy="1312863"/>
          </a:xfrm>
        </p:spPr>
        <p:txBody>
          <a:bodyPr>
            <a:noAutofit/>
          </a:bodyPr>
          <a:lstStyle/>
          <a:p>
            <a:pPr algn="ctr"/>
            <a:br>
              <a:rPr lang="nn-NO" dirty="0">
                <a:latin typeface="Franklin Gothic Medium"/>
              </a:rPr>
            </a:br>
            <a:br>
              <a:rPr lang="nn-NO" dirty="0">
                <a:latin typeface="Franklin Gothic Medium"/>
              </a:rPr>
            </a:br>
            <a:r>
              <a:rPr lang="nn-NO" dirty="0">
                <a:latin typeface="Franklin Gothic Medium"/>
              </a:rPr>
              <a:t>...krava til prioritering aukar. Reduserte statlege rammer – auke i lokale inntekter </a:t>
            </a:r>
            <a:br>
              <a:rPr lang="nn-NO" dirty="0">
                <a:latin typeface="Franklin Gothic Medium"/>
              </a:rPr>
            </a:br>
            <a:br>
              <a:rPr lang="nn-NO" sz="3200" dirty="0"/>
            </a:br>
            <a:endParaRPr lang="nn-NO" sz="3200" dirty="0">
              <a:latin typeface="Franklin Gothic Medium"/>
            </a:endParaRPr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13BAB9F0-42A1-4D4E-928D-AA02736E09B9}"/>
              </a:ext>
            </a:extLst>
          </p:cNvPr>
          <p:cNvSpPr txBox="1">
            <a:spLocks/>
          </p:cNvSpPr>
          <p:nvPr/>
        </p:nvSpPr>
        <p:spPr>
          <a:xfrm>
            <a:off x="914400" y="2468259"/>
            <a:ext cx="5181600" cy="3992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n-NO" sz="1800" b="1" dirty="0"/>
              <a:t>Reduserte statlege rammer – auke i lokale inntekter</a:t>
            </a:r>
            <a:endParaRPr lang="nn-NO" sz="1800" dirty="0"/>
          </a:p>
          <a:p>
            <a:r>
              <a:rPr lang="nn-NO" sz="1600" dirty="0"/>
              <a:t>Tilpassing til inntektssystemet frå 2017. Reduserte rammer over fleire år, og framover. </a:t>
            </a:r>
          </a:p>
          <a:p>
            <a:pPr marL="285750" indent="-285750">
              <a:buFontTx/>
              <a:buChar char="-"/>
            </a:pPr>
            <a:endParaRPr lang="nn-NO" sz="1600" dirty="0"/>
          </a:p>
          <a:p>
            <a:r>
              <a:rPr lang="nn-NO" sz="1600" dirty="0"/>
              <a:t>For 2022: 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Vekst på 0,1 % mot 1,5 % nasjonalt, </a:t>
            </a:r>
          </a:p>
          <a:p>
            <a:r>
              <a:rPr lang="nn-NO" sz="1600" dirty="0">
                <a:ea typeface="+mn-lt"/>
                <a:cs typeface="+mn-lt"/>
              </a:rPr>
              <a:t>-     Småkommunetilskotet uendra + 3,0 mill.</a:t>
            </a:r>
          </a:p>
          <a:p>
            <a:r>
              <a:rPr lang="nn-NO" sz="1600" dirty="0"/>
              <a:t>-     Oppretthalde skjønstilskot får statsforvaltar + 3.0 mill.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Barnevernreform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Uendra skatteanslag frå 2021 til 2022 nasjonalt gjev lågare skatteinntekter grunna folketalsnedgang</a:t>
            </a:r>
          </a:p>
          <a:p>
            <a:pPr marL="285750" lvl="0" indent="-285750">
              <a:buFontTx/>
              <a:buChar char="-"/>
            </a:pPr>
            <a:endParaRPr lang="nn-NO" sz="1500" dirty="0"/>
          </a:p>
          <a:p>
            <a:pPr marL="285750" indent="-285750">
              <a:buFontTx/>
              <a:buChar char="-"/>
            </a:pPr>
            <a:endParaRPr lang="nn-NO" sz="1800" dirty="0"/>
          </a:p>
          <a:p>
            <a:endParaRPr lang="nb-NO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18B5B00-F76F-4ADE-A26F-0B51372D33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155463"/>
              </p:ext>
            </p:extLst>
          </p:nvPr>
        </p:nvGraphicFramePr>
        <p:xfrm>
          <a:off x="6276108" y="2632364"/>
          <a:ext cx="4807527" cy="3350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054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F2D34-2F2F-8249-B4B5-005C1863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n-NO">
                <a:latin typeface="Franklin Gothic Medium"/>
              </a:rPr>
              <a:t>Kvifor har kommunen har ein krevjande økonomi ?</a:t>
            </a:r>
            <a:br>
              <a:rPr lang="nn-NO" sz="3200"/>
            </a:br>
            <a:r>
              <a:rPr lang="nn-NO" dirty="0">
                <a:latin typeface="Franklin Gothic Medium"/>
              </a:rPr>
              <a:t>- behova større enn ressursane</a:t>
            </a:r>
            <a:endParaRPr lang="nn-NO" sz="3200">
              <a:latin typeface="Franklin Gothic Medium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CC125D-9DD2-4845-8D59-899E07E18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n-NO" sz="1800" b="1" dirty="0"/>
              <a:t>Vekst i eigne tenester</a:t>
            </a:r>
            <a:endParaRPr lang="nn-NO" sz="1800" dirty="0"/>
          </a:p>
          <a:p>
            <a:pPr marL="342900" indent="-342900">
              <a:buFontTx/>
              <a:buChar char="-"/>
            </a:pPr>
            <a:r>
              <a:rPr lang="nn-NO" sz="1400" dirty="0"/>
              <a:t>Lovpålagte tenester eks. Barnevern, spesialundervisning skule, enkeltvedtak barnehagar, </a:t>
            </a:r>
            <a:r>
              <a:rPr lang="nn-NO" sz="1400" dirty="0" err="1"/>
              <a:t>habilitering</a:t>
            </a:r>
            <a:endParaRPr lang="nn-NO" dirty="0" err="1"/>
          </a:p>
          <a:p>
            <a:pPr marL="342900" indent="-342900">
              <a:buFontTx/>
              <a:buChar char="-"/>
            </a:pPr>
            <a:r>
              <a:rPr lang="nn-NO" sz="1400" dirty="0">
                <a:solidFill>
                  <a:srgbClr val="000000"/>
                </a:solidFill>
              </a:rPr>
              <a:t>Vi jobbar for å redusere vekst.</a:t>
            </a:r>
          </a:p>
          <a:p>
            <a:pPr marL="342900" indent="-342900">
              <a:buFontTx/>
              <a:buChar char="-"/>
            </a:pPr>
            <a:endParaRPr lang="nn-NO" sz="1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endParaRPr lang="nn-NO" sz="1400" dirty="0"/>
          </a:p>
          <a:p>
            <a:r>
              <a:rPr lang="nn-NO" sz="1800" b="1" dirty="0"/>
              <a:t>Lokale disposisjonar</a:t>
            </a:r>
          </a:p>
          <a:p>
            <a:pPr marL="342900" indent="-342900">
              <a:buFontTx/>
              <a:buChar char="-"/>
            </a:pPr>
            <a:r>
              <a:rPr lang="nn-NO" sz="1400" dirty="0"/>
              <a:t>Ein økonomiplan i balanse – tatt bort mellombels finansiering av varig drift med fond</a:t>
            </a:r>
          </a:p>
          <a:p>
            <a:pPr lvl="0"/>
            <a:endParaRPr lang="nn-NO" sz="1400" dirty="0"/>
          </a:p>
          <a:p>
            <a:pPr marL="342900" lvl="0" indent="-342900">
              <a:buFontTx/>
              <a:buChar char="-"/>
            </a:pPr>
            <a:endParaRPr lang="nn-NO" dirty="0"/>
          </a:p>
          <a:p>
            <a:pPr marL="342900" lvl="0" indent="-342900">
              <a:buFontTx/>
              <a:buChar char="-"/>
            </a:pPr>
            <a:endParaRPr lang="nn-NO" dirty="0"/>
          </a:p>
          <a:p>
            <a:pPr marL="342900" lvl="0" indent="-342900">
              <a:buFontTx/>
              <a:buChar char="-"/>
            </a:pPr>
            <a:endParaRPr lang="nn-NO" dirty="0"/>
          </a:p>
          <a:p>
            <a:pPr marL="342900" lvl="0" indent="-342900">
              <a:buFontTx/>
              <a:buChar char="-"/>
            </a:pPr>
            <a:endParaRPr lang="nn-NO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13BAB9F0-42A1-4D4E-928D-AA02736E09B9}"/>
              </a:ext>
            </a:extLst>
          </p:cNvPr>
          <p:cNvSpPr txBox="1">
            <a:spLocks/>
          </p:cNvSpPr>
          <p:nvPr/>
        </p:nvSpPr>
        <p:spPr>
          <a:xfrm>
            <a:off x="914400" y="2468259"/>
            <a:ext cx="5181600" cy="3992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800" b="1" dirty="0"/>
              <a:t>Aktive statlege styringsgrep</a:t>
            </a:r>
          </a:p>
          <a:p>
            <a:pPr marL="342900" indent="-342900">
              <a:buFontTx/>
              <a:buChar char="-"/>
            </a:pPr>
            <a:r>
              <a:rPr lang="nn-NO" sz="1400" dirty="0"/>
              <a:t>Nye oppgåver til kommunane over fleire år. Ei synleg og usynleg oppgåveoverføring.</a:t>
            </a:r>
          </a:p>
          <a:p>
            <a:pPr marL="342900" indent="-342900">
              <a:buFontTx/>
              <a:buChar char="-"/>
            </a:pPr>
            <a:r>
              <a:rPr lang="nn-NO" sz="1400" dirty="0"/>
              <a:t>Eks synlege: Gratis kjernetid barnehage, opprette ø-hjelp plassar, bemanningsnormer, barnevernsreform</a:t>
            </a:r>
          </a:p>
          <a:p>
            <a:pPr marL="342900" indent="-342900">
              <a:buFontTx/>
              <a:buChar char="-"/>
            </a:pPr>
            <a:r>
              <a:rPr lang="nn-NO" sz="1400" dirty="0"/>
              <a:t>Eks usynlege: Utskrivingsklare pasientar som ikkje er ferdigbehandla, nye oppgåver til brann - og redning.</a:t>
            </a:r>
          </a:p>
          <a:p>
            <a:pPr marL="342900" indent="-342900">
              <a:buFontTx/>
              <a:buChar char="-"/>
            </a:pPr>
            <a:r>
              <a:rPr lang="nn-NO" sz="1400" dirty="0"/>
              <a:t>Krav til dokumentasjon og kontroll </a:t>
            </a:r>
          </a:p>
          <a:p>
            <a:pPr marL="342900" indent="-342900">
              <a:buFontTx/>
              <a:buChar char="-"/>
            </a:pPr>
            <a:r>
              <a:rPr lang="nn-NO" sz="1400" dirty="0"/>
              <a:t>Innføring av bemanningsnormer  </a:t>
            </a:r>
          </a:p>
          <a:p>
            <a:pPr marL="342900" indent="-342900">
              <a:buFontTx/>
              <a:buChar char="-"/>
            </a:pPr>
            <a:r>
              <a:rPr lang="nn-NO" sz="1400" dirty="0"/>
              <a:t>Reduksjon i inntekter – eigedomsskatt</a:t>
            </a:r>
          </a:p>
          <a:p>
            <a:pPr marL="800100" lvl="1" indent="-342900">
              <a:buFontTx/>
              <a:buChar char="-"/>
            </a:pPr>
            <a:r>
              <a:rPr lang="nn-NO" sz="1200" dirty="0"/>
              <a:t>Redusert maksimal takst reduksjon frå 5 til 4 promille på anna eigedom</a:t>
            </a:r>
          </a:p>
          <a:p>
            <a:pPr marL="800100" lvl="1" indent="-342900">
              <a:buFontTx/>
              <a:buChar char="-"/>
            </a:pPr>
            <a:endParaRPr lang="nn-NO" sz="2000" dirty="0"/>
          </a:p>
          <a:p>
            <a:pPr marL="285750" lvl="0" indent="-285750">
              <a:buFontTx/>
              <a:buChar char="-"/>
            </a:pPr>
            <a:endParaRPr lang="nn-NO" sz="1500" dirty="0"/>
          </a:p>
          <a:p>
            <a:pPr marL="285750" lvl="0" indent="-285750">
              <a:buFontTx/>
              <a:buChar char="-"/>
            </a:pPr>
            <a:endParaRPr lang="nn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324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F2D34-2F2F-8249-B4B5-005C1863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Inntekter og finans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CC125D-9DD2-4845-8D59-899E07E18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  <a:p>
            <a:pPr marL="342900" indent="-342900">
              <a:buFontTx/>
              <a:buChar char="-"/>
            </a:pPr>
            <a:endParaRPr lang="nb-NO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13BAB9F0-42A1-4D4E-928D-AA02736E09B9}"/>
              </a:ext>
            </a:extLst>
          </p:cNvPr>
          <p:cNvSpPr txBox="1">
            <a:spLocks/>
          </p:cNvSpPr>
          <p:nvPr/>
        </p:nvSpPr>
        <p:spPr>
          <a:xfrm>
            <a:off x="914400" y="2468259"/>
            <a:ext cx="5181600" cy="3992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endParaRPr lang="nb-NO"/>
          </a:p>
          <a:p>
            <a:endParaRPr lang="nb-NO"/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8767FDE1-28A2-4DAB-93BA-34EAE97BB2CA}"/>
              </a:ext>
            </a:extLst>
          </p:cNvPr>
          <p:cNvSpPr txBox="1">
            <a:spLocks/>
          </p:cNvSpPr>
          <p:nvPr/>
        </p:nvSpPr>
        <p:spPr>
          <a:xfrm>
            <a:off x="1066800" y="2620659"/>
            <a:ext cx="4752109" cy="3992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n-NO" sz="1800" b="1" dirty="0"/>
              <a:t>Skatt</a:t>
            </a:r>
            <a:endParaRPr lang="nn-NO" sz="1800" dirty="0"/>
          </a:p>
          <a:p>
            <a:pPr marL="285750" indent="-285750">
              <a:buFontTx/>
              <a:buChar char="-"/>
            </a:pPr>
            <a:r>
              <a:rPr lang="nn-NO" sz="1600" dirty="0"/>
              <a:t>Skattenivå i budsjett ligg på 86,4 % av landsgjennomsnittet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Til no i 2021 har Fitjar 89,3 %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Betring i skatteinngang frå dei to siste åra</a:t>
            </a:r>
          </a:p>
          <a:p>
            <a:pPr marL="742950" lvl="1" indent="-285750">
              <a:buFontTx/>
              <a:buChar char="-"/>
            </a:pPr>
            <a:r>
              <a:rPr lang="nn-NO" sz="1200" dirty="0"/>
              <a:t>2020 – 87,7 %</a:t>
            </a:r>
          </a:p>
          <a:p>
            <a:pPr marL="742950" lvl="1" indent="-285750">
              <a:buFontTx/>
              <a:buChar char="-"/>
            </a:pPr>
            <a:r>
              <a:rPr lang="nn-NO" sz="1200" dirty="0"/>
              <a:t>2019 – 88,6 %</a:t>
            </a:r>
          </a:p>
          <a:p>
            <a:pPr marL="742950" lvl="1" indent="-285750">
              <a:buFontTx/>
              <a:buChar char="-"/>
            </a:pPr>
            <a:r>
              <a:rPr lang="nn-NO" sz="1200" dirty="0"/>
              <a:t>2018 – 83,3 %</a:t>
            </a:r>
          </a:p>
          <a:p>
            <a:endParaRPr lang="nn-NO" sz="1600" dirty="0"/>
          </a:p>
          <a:p>
            <a:r>
              <a:rPr lang="nn-NO" sz="1800" b="1" dirty="0"/>
              <a:t>Inntektsutjamning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Basert på forventa skatteutjamning ut frå 3 114 innbyggjarar</a:t>
            </a:r>
          </a:p>
          <a:p>
            <a:pPr marL="285750" indent="-285750">
              <a:buFontTx/>
              <a:buChar char="-"/>
            </a:pPr>
            <a:endParaRPr lang="nn-NO" sz="1600" dirty="0"/>
          </a:p>
          <a:p>
            <a:pPr marL="285750" lvl="0" indent="-285750">
              <a:buFontTx/>
              <a:buChar char="-"/>
            </a:pPr>
            <a:endParaRPr lang="nn-NO" sz="1500" dirty="0"/>
          </a:p>
          <a:p>
            <a:pPr marL="285750" indent="-285750">
              <a:buFontTx/>
              <a:buChar char="-"/>
            </a:pPr>
            <a:endParaRPr lang="nn-NO" sz="1800" dirty="0"/>
          </a:p>
          <a:p>
            <a:endParaRPr lang="nb-NO" dirty="0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2610320-0030-4757-AC91-FD14665F8EA2}"/>
              </a:ext>
            </a:extLst>
          </p:cNvPr>
          <p:cNvSpPr txBox="1">
            <a:spLocks/>
          </p:cNvSpPr>
          <p:nvPr/>
        </p:nvSpPr>
        <p:spPr>
          <a:xfrm>
            <a:off x="6057900" y="2620658"/>
            <a:ext cx="5181600" cy="3992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n-NO" sz="1800" b="1" dirty="0"/>
              <a:t>Avdrag</a:t>
            </a:r>
            <a:endParaRPr lang="nn-NO" sz="1800" dirty="0"/>
          </a:p>
          <a:p>
            <a:pPr marL="285750" indent="-285750">
              <a:buFontTx/>
              <a:buChar char="-"/>
            </a:pPr>
            <a:r>
              <a:rPr lang="nn-NO" sz="1600" dirty="0"/>
              <a:t>Avdrag vert redusert med om lag 1 mill. i 2022 grunna finansiering av investeringar 2021 med fond.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Avdraga aukar vidare med 3,1 mill. i perioden</a:t>
            </a:r>
          </a:p>
          <a:p>
            <a:pPr marL="285750" indent="-285750">
              <a:buFontTx/>
              <a:buChar char="-"/>
            </a:pPr>
            <a:endParaRPr lang="nn-NO" sz="1600" dirty="0"/>
          </a:p>
          <a:p>
            <a:r>
              <a:rPr lang="nn-NO" sz="1600" b="1" dirty="0"/>
              <a:t>Rente 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Perioden med svært låge renter er over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Renteutgiftene aukar (netto) med 0,6 mill. i 2022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Renteutgiftene aukar vidare med 1,8 mill. i perioden</a:t>
            </a:r>
          </a:p>
          <a:p>
            <a:pPr marL="285750" lvl="0" indent="-285750">
              <a:buFontTx/>
              <a:buChar char="-"/>
            </a:pPr>
            <a:endParaRPr lang="nn-NO" sz="1500" dirty="0"/>
          </a:p>
          <a:p>
            <a:pPr marL="285750" indent="-285750">
              <a:buFontTx/>
              <a:buChar char="-"/>
            </a:pPr>
            <a:endParaRPr lang="nn-NO" sz="18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5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F2D34-2F2F-8249-B4B5-005C1863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Forholdet mellom 2022 og resten av økonomiplanen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CC125D-9DD2-4845-8D59-899E07E18F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 sz="1800" b="1" dirty="0"/>
              <a:t>Kvifor treng vi ein økonomisk reserve ?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endringar i tenestebehov skjer !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å tole vekst, utan direkte kutt i andre tenester.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skape meir føreseielege vilkår for organisasjonen og tenesteytinga. </a:t>
            </a:r>
          </a:p>
          <a:p>
            <a:pPr marL="285750" indent="-285750">
              <a:buFontTx/>
              <a:buChar char="-"/>
            </a:pPr>
            <a:r>
              <a:rPr lang="nn-NO" sz="1600" dirty="0"/>
              <a:t>Å ha handlingsrom.</a:t>
            </a:r>
          </a:p>
          <a:p>
            <a:pPr marL="742950" lvl="1" indent="-285750">
              <a:buFontTx/>
              <a:buChar char="-"/>
            </a:pPr>
            <a:r>
              <a:rPr lang="nn-NO" dirty="0"/>
              <a:t>Til omfordeling mellom sektorar og einingar</a:t>
            </a:r>
          </a:p>
          <a:p>
            <a:pPr marL="742950" lvl="1" indent="-285750">
              <a:buFontTx/>
              <a:buChar char="-"/>
            </a:pPr>
            <a:r>
              <a:rPr lang="nn-NO" dirty="0"/>
              <a:t>Til lokal samfunnsutvikling</a:t>
            </a:r>
          </a:p>
          <a:p>
            <a:endParaRPr lang="nb-NO" b="1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13BAB9F0-42A1-4D4E-928D-AA02736E09B9}"/>
              </a:ext>
            </a:extLst>
          </p:cNvPr>
          <p:cNvSpPr txBox="1">
            <a:spLocks/>
          </p:cNvSpPr>
          <p:nvPr/>
        </p:nvSpPr>
        <p:spPr>
          <a:xfrm>
            <a:off x="914400" y="2468259"/>
            <a:ext cx="5181600" cy="39929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n-NO" sz="1800" b="1" dirty="0"/>
              <a:t>Utgangspunktet er eit budsjett 2021 som har eit underskot.</a:t>
            </a:r>
          </a:p>
          <a:p>
            <a:endParaRPr lang="nn-NO" sz="1600" dirty="0">
              <a:solidFill>
                <a:srgbClr val="FF0000"/>
              </a:solidFill>
            </a:endParaRPr>
          </a:p>
          <a:p>
            <a:r>
              <a:rPr lang="nn-NO" sz="1800" b="1" dirty="0"/>
              <a:t>Utvikle ein sunn økonomi i planperioden</a:t>
            </a:r>
          </a:p>
          <a:p>
            <a:pPr marL="342900" indent="-342900">
              <a:buFontTx/>
              <a:buChar char="-"/>
            </a:pPr>
            <a:r>
              <a:rPr lang="nn-NO" sz="1600" dirty="0"/>
              <a:t>Aktiv langtidsplanlegging for heile økonomiplanperioden</a:t>
            </a:r>
          </a:p>
          <a:p>
            <a:pPr marL="342900" indent="-342900">
              <a:buFontTx/>
              <a:buChar char="-"/>
            </a:pPr>
            <a:r>
              <a:rPr lang="nn-NO" sz="1600" dirty="0"/>
              <a:t>Lågare driftsnivå - planlegge og gjennomføre varige endringar. </a:t>
            </a:r>
            <a:r>
              <a:rPr lang="nn-NO" sz="1600" b="1" dirty="0"/>
              <a:t>Eit gradvis betre netto driftsresultat.</a:t>
            </a:r>
          </a:p>
          <a:p>
            <a:pPr marL="342900" indent="-342900">
              <a:buFontTx/>
              <a:buChar char="-"/>
            </a:pPr>
            <a:r>
              <a:rPr lang="nn-NO" sz="1600" dirty="0"/>
              <a:t>Høgare inntekter</a:t>
            </a:r>
          </a:p>
          <a:p>
            <a:endParaRPr lang="nn-NO" dirty="0"/>
          </a:p>
          <a:p>
            <a:r>
              <a:rPr lang="nn-NO" sz="1800" b="1" dirty="0"/>
              <a:t>Netto driftsresultat på 1 % først i 2024</a:t>
            </a:r>
          </a:p>
          <a:p>
            <a:endParaRPr lang="nn-NO" sz="1800" b="1" dirty="0"/>
          </a:p>
          <a:p>
            <a:pPr marL="285750" indent="-285750">
              <a:buFontTx/>
              <a:buChar char="-"/>
            </a:pPr>
            <a:endParaRPr lang="nn-NO" sz="1800" dirty="0"/>
          </a:p>
          <a:p>
            <a:pPr marL="285750" indent="-285750">
              <a:buFontTx/>
              <a:buChar char="-"/>
            </a:pPr>
            <a:endParaRPr lang="nn-NO" sz="1800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pPr marL="342900" indent="-342900">
              <a:buFontTx/>
              <a:buChar char="-"/>
            </a:pPr>
            <a:endParaRPr lang="nn-NO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6053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D953C-72BD-46EF-A653-AA4C6DEF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>
                <a:latin typeface="Franklin Gothic Medium"/>
              </a:rPr>
              <a:t>Omfordeling av ressursar mellom dei store sektorane pga. av demografi </a:t>
            </a:r>
            <a:endParaRPr lang="nn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23D2D5-E8A6-40F0-86B4-17B3D6C6B1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n-NO" b="1" dirty="0">
                <a:ea typeface="+mn-lt"/>
                <a:cs typeface="+mn-lt"/>
              </a:rPr>
              <a:t>Nedlegging av Øvrebygda skule samstundes som vi utviklar ei "skulestrukturpakke"</a:t>
            </a:r>
            <a:endParaRPr lang="nb-NO" b="1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 “Øvrebygda Arena” </a:t>
            </a:r>
            <a:endParaRPr lang="nb-NO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Rehabilitering av gymsalen på </a:t>
            </a:r>
            <a:r>
              <a:rPr lang="nn-NO" dirty="0" err="1">
                <a:ea typeface="+mn-lt"/>
                <a:cs typeface="+mn-lt"/>
              </a:rPr>
              <a:t>Rimbareid</a:t>
            </a:r>
            <a:r>
              <a:rPr lang="nn-NO" dirty="0">
                <a:ea typeface="+mn-lt"/>
                <a:cs typeface="+mn-lt"/>
              </a:rPr>
              <a:t> skule  </a:t>
            </a:r>
            <a:endParaRPr lang="nb-NO" dirty="0">
              <a:ea typeface="+mn-lt"/>
              <a:cs typeface="+mn-lt"/>
            </a:endParaRPr>
          </a:p>
          <a:p>
            <a:r>
              <a:rPr lang="nn-NO" b="1" dirty="0">
                <a:ea typeface="+mn-lt"/>
                <a:cs typeface="+mn-lt"/>
              </a:rPr>
              <a:t>Frigjorte ressursar vert </a:t>
            </a:r>
            <a:r>
              <a:rPr lang="nn-NO" b="1" dirty="0" err="1">
                <a:ea typeface="+mn-lt"/>
                <a:cs typeface="+mn-lt"/>
              </a:rPr>
              <a:t>omfordelt</a:t>
            </a:r>
            <a:r>
              <a:rPr lang="nn-NO" b="1" dirty="0">
                <a:ea typeface="+mn-lt"/>
                <a:cs typeface="+mn-lt"/>
              </a:rPr>
              <a:t> til stillingar i førebyggjande helse:</a:t>
            </a:r>
            <a:r>
              <a:rPr lang="nn-NO" dirty="0">
                <a:ea typeface="+mn-lt"/>
                <a:cs typeface="+mn-lt"/>
              </a:rPr>
              <a:t>  </a:t>
            </a:r>
            <a:endParaRPr lang="nb-NO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“Laget” og oppfølging av NAV i vidaregåande skule, </a:t>
            </a:r>
            <a:endParaRPr lang="nb-NO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Styrking av vernet kring familiar, </a:t>
            </a:r>
            <a:endParaRPr lang="nb-NO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Samlokalisering av kommunale aktivitetsavdelingar, </a:t>
            </a:r>
            <a:endParaRPr lang="nb-NO" dirty="0">
              <a:ea typeface="+mn-lt"/>
              <a:cs typeface="+mn-lt"/>
            </a:endParaRPr>
          </a:p>
          <a:p>
            <a:pPr marL="342900" indent="-342900">
              <a:buChar char="•"/>
            </a:pPr>
            <a:r>
              <a:rPr lang="nn-NO" dirty="0">
                <a:ea typeface="+mn-lt"/>
                <a:cs typeface="+mn-lt"/>
              </a:rPr>
              <a:t>Fleire lærlingar. </a:t>
            </a:r>
            <a:endParaRPr lang="nb-NO" dirty="0">
              <a:ea typeface="+mn-lt"/>
              <a:cs typeface="+mn-lt"/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98D8A7F-27FA-42BE-A2CE-E8FEBAC8EF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 b="1" dirty="0"/>
              <a:t>Vi investerer noko meir offensivt</a:t>
            </a:r>
            <a:r>
              <a:rPr lang="nn-NO" dirty="0"/>
              <a:t> -</a:t>
            </a:r>
          </a:p>
          <a:p>
            <a:r>
              <a:rPr lang="nn-NO" dirty="0"/>
              <a:t>for å tilpasse oss befolkningsutviklinga og for å redusere konkrete driftskostnader. T.d.</a:t>
            </a:r>
          </a:p>
          <a:p>
            <a:endParaRPr lang="nn-NO" dirty="0"/>
          </a:p>
          <a:p>
            <a:r>
              <a:rPr lang="nn-NO" dirty="0"/>
              <a:t>"Skulestrukturpakke"</a:t>
            </a:r>
          </a:p>
          <a:p>
            <a:r>
              <a:rPr lang="nn-NO" dirty="0"/>
              <a:t>EPC – energisparekontrakt</a:t>
            </a:r>
          </a:p>
          <a:p>
            <a:r>
              <a:rPr lang="nn-NO" dirty="0"/>
              <a:t>Samlokalisering av aktivitetsavdelingar</a:t>
            </a:r>
          </a:p>
          <a:p>
            <a:endParaRPr lang="nn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A0AD751-B692-4A37-ACE3-F7169CB5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81E3A1F-09B2-41D8-A37F-E27A6C23DA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45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itjar kommun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87"/>
      </a:accent1>
      <a:accent2>
        <a:srgbClr val="FAB900"/>
      </a:accent2>
      <a:accent3>
        <a:srgbClr val="87A5C3"/>
      </a:accent3>
      <a:accent4>
        <a:srgbClr val="559B71"/>
      </a:accent4>
      <a:accent5>
        <a:srgbClr val="DC9B59"/>
      </a:accent5>
      <a:accent6>
        <a:srgbClr val="DC4F55"/>
      </a:accent6>
      <a:hlink>
        <a:srgbClr val="002C86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4F175A303BE4495EAA409C91AAD3A" ma:contentTypeVersion="2" ma:contentTypeDescription="Opprett et nytt dokument." ma:contentTypeScope="" ma:versionID="c107f893c4849c47d58ea56c6cdece78">
  <xsd:schema xmlns:xsd="http://www.w3.org/2001/XMLSchema" xmlns:xs="http://www.w3.org/2001/XMLSchema" xmlns:p="http://schemas.microsoft.com/office/2006/metadata/properties" xmlns:ns2="961c0ab2-685a-4b0d-9522-e6990fec7890" targetNamespace="http://schemas.microsoft.com/office/2006/metadata/properties" ma:root="true" ma:fieldsID="78365c6c2a9da99769a2752744a88305" ns2:_="">
    <xsd:import namespace="961c0ab2-685a-4b0d-9522-e6990fec7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c0ab2-685a-4b0d-9522-e6990fec7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8F41C1-807D-415E-B0B5-B04020AFC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0EB86B-CF72-496E-8D70-1E96E1E9A2F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61c0ab2-685a-4b0d-9522-e6990fec7890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B7F067-0793-49EA-B956-FF98D6D134EF}">
  <ds:schemaRefs>
    <ds:schemaRef ds:uri="961c0ab2-685a-4b0d-9522-e6990fec78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1781</Words>
  <Application>Microsoft Office PowerPoint</Application>
  <PresentationFormat>Widescreen</PresentationFormat>
  <Paragraphs>478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Symbol</vt:lpstr>
      <vt:lpstr>Verdana</vt:lpstr>
      <vt:lpstr>Office-tema</vt:lpstr>
      <vt:lpstr>Forslag til budsjett 2022 og økonomiplan 2022 - 2025 Fitjar kommune</vt:lpstr>
      <vt:lpstr>Dei store ressursane til kommunen er i bruk </vt:lpstr>
      <vt:lpstr>Demografi – den sterkaste drivkrafta for endring</vt:lpstr>
      <vt:lpstr> Kommuneplanen sin samfunnsdel  Mål og omstillingsområde -   </vt:lpstr>
      <vt:lpstr>  ...krava til prioritering aukar. Reduserte statlege rammer – auke i lokale inntekter   </vt:lpstr>
      <vt:lpstr>Kvifor har kommunen har ein krevjande økonomi ? - behova større enn ressursane</vt:lpstr>
      <vt:lpstr>Inntekter og finans</vt:lpstr>
      <vt:lpstr>Forholdet mellom 2022 og resten av økonomiplanen</vt:lpstr>
      <vt:lpstr>Omfordeling av ressursar mellom dei store sektorane pga. av demografi </vt:lpstr>
      <vt:lpstr>Vekst og reduksjon i tenestebehov/krav– Konsekvensjustert budsjett (KB) 2022</vt:lpstr>
      <vt:lpstr> Driftsreduksjonar og  tiltak for styrking 2022</vt:lpstr>
      <vt:lpstr>Eigedomsskatt og Havbruksfond</vt:lpstr>
      <vt:lpstr>Investeringar – for HMS, redusert drift, og klima</vt:lpstr>
      <vt:lpstr>Driftsbudsjettet 2022 - inntektssida</vt:lpstr>
      <vt:lpstr>Driftsbudsjettet 2022 - etatane</vt:lpstr>
      <vt:lpstr>Økonomiplan 2022 - 2025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Olav Rolfsnes</dc:creator>
  <cp:lastModifiedBy>Trond Salmo</cp:lastModifiedBy>
  <cp:revision>29</cp:revision>
  <dcterms:created xsi:type="dcterms:W3CDTF">2019-06-21T08:17:48Z</dcterms:created>
  <dcterms:modified xsi:type="dcterms:W3CDTF">2021-10-26T12:37:51Z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0x010100CA14F175A303BE4495EAA409C91AAD3A</vt:lpwstr>
  </property>
</Properties>
</file>